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21"/>
  </p:notesMasterIdLst>
  <p:sldIdLst>
    <p:sldId id="256" r:id="rId2"/>
    <p:sldId id="257" r:id="rId3"/>
    <p:sldId id="267" r:id="rId4"/>
    <p:sldId id="282" r:id="rId5"/>
    <p:sldId id="259" r:id="rId6"/>
    <p:sldId id="266" r:id="rId7"/>
    <p:sldId id="273" r:id="rId8"/>
    <p:sldId id="275" r:id="rId9"/>
    <p:sldId id="276" r:id="rId10"/>
    <p:sldId id="277" r:id="rId11"/>
    <p:sldId id="278" r:id="rId12"/>
    <p:sldId id="279" r:id="rId13"/>
    <p:sldId id="274" r:id="rId14"/>
    <p:sldId id="281" r:id="rId15"/>
    <p:sldId id="264" r:id="rId16"/>
    <p:sldId id="270" r:id="rId17"/>
    <p:sldId id="269" r:id="rId18"/>
    <p:sldId id="262"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CB4F"/>
    <a:srgbClr val="4FC7AE"/>
    <a:srgbClr val="FFDE56"/>
    <a:srgbClr val="1987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948022-5A2E-B645-9556-38D995EA1FE4}" v="208" dt="2024-10-10T05:17:19.721"/>
    <p1510:client id="{655CBB0A-A4FD-7F1C-0F16-F5003D95B187}" v="1" dt="2024-10-10T15:05:49.584"/>
    <p1510:client id="{9A9005D3-042D-002D-B21F-74561A0DF39F}" v="8" dt="2024-10-10T16:57:44.788"/>
    <p1510:client id="{9E936BFD-AA31-7295-87E1-EEA0C871207D}" v="33" dt="2024-10-10T20:31:12.963"/>
    <p1510:client id="{C1ACBE98-E99A-441B-497F-278A82569388}" v="23" dt="2024-10-10T20:10:00.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94663"/>
  </p:normalViewPr>
  <p:slideViewPr>
    <p:cSldViewPr snapToGrid="0">
      <p:cViewPr varScale="1">
        <p:scale>
          <a:sx n="99" d="100"/>
          <a:sy n="99" d="100"/>
        </p:scale>
        <p:origin x="1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E6676-080B-41FB-9F41-D7302DBE85BA}" type="datetimeFigureOut">
              <a:t>10/17/24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78157B-9376-4843-92FC-6722BBFCDA54}" type="slidenum">
              <a:t>‹#›</a:t>
            </a:fld>
            <a:endParaRPr lang="en-US"/>
          </a:p>
        </p:txBody>
      </p:sp>
    </p:spTree>
    <p:extLst>
      <p:ext uri="{BB962C8B-B14F-4D97-AF65-F5344CB8AC3E}">
        <p14:creationId xmlns:p14="http://schemas.microsoft.com/office/powerpoint/2010/main" val="35178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Raise your hand if you have used a </a:t>
            </a:r>
            <a:r>
              <a:rPr lang="en-US" err="1">
                <a:ea typeface="Calibri"/>
                <a:cs typeface="Calibri"/>
              </a:rPr>
              <a:t>gui</a:t>
            </a:r>
          </a:p>
          <a:p>
            <a:r>
              <a:rPr lang="en-US">
                <a:ea typeface="Calibri"/>
                <a:cs typeface="Calibri"/>
              </a:rPr>
              <a:t>Raise your hand if you have created or design a </a:t>
            </a:r>
            <a:r>
              <a:rPr lang="en-US" err="1">
                <a:ea typeface="Calibri"/>
                <a:cs typeface="Calibri"/>
              </a:rPr>
              <a:t>gui</a:t>
            </a:r>
            <a:r>
              <a:rPr lang="en-US">
                <a:ea typeface="Calibri"/>
                <a:cs typeface="Calibri"/>
              </a:rPr>
              <a:t>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178157B-9376-4843-92FC-6722BBFCDA54}" type="slidenum">
              <a:rPr lang="en-US"/>
              <a:t>1</a:t>
            </a:fld>
            <a:endParaRPr lang="en-US"/>
          </a:p>
        </p:txBody>
      </p:sp>
    </p:spTree>
    <p:extLst>
      <p:ext uri="{BB962C8B-B14F-4D97-AF65-F5344CB8AC3E}">
        <p14:creationId xmlns:p14="http://schemas.microsoft.com/office/powerpoint/2010/main" val="206061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Frame with a few button widgets.</a:t>
            </a:r>
          </a:p>
          <a:p>
            <a:pPr marL="171450" indent="-171450">
              <a:buFontTx/>
              <a:buChar char="-"/>
            </a:pPr>
            <a:r>
              <a:rPr lang="en-US"/>
              <a:t>When the buttons are clicked on, the create the frame that will hold whatever application you want and its widgets, only once.</a:t>
            </a:r>
          </a:p>
          <a:p>
            <a:pPr marL="171450" indent="-171450">
              <a:buFontTx/>
              <a:buChar char="-"/>
            </a:pPr>
            <a:r>
              <a:rPr lang="en-US"/>
              <a:t>After that it uses show_ to show whichever application you want.</a:t>
            </a:r>
          </a:p>
          <a:p>
            <a:endParaRPr lang="en-US"/>
          </a:p>
        </p:txBody>
      </p:sp>
      <p:sp>
        <p:nvSpPr>
          <p:cNvPr id="4" name="Slide Number Placeholder 3"/>
          <p:cNvSpPr>
            <a:spLocks noGrp="1"/>
          </p:cNvSpPr>
          <p:nvPr>
            <p:ph type="sldNum" sz="quarter" idx="5"/>
          </p:nvPr>
        </p:nvSpPr>
        <p:spPr/>
        <p:txBody>
          <a:bodyPr/>
          <a:lstStyle/>
          <a:p>
            <a:fld id="{1178157B-9376-4843-92FC-6722BBFCDA54}" type="slidenum">
              <a:rPr lang="en-US" smtClean="0"/>
              <a:t>13</a:t>
            </a:fld>
            <a:endParaRPr lang="en-US"/>
          </a:p>
        </p:txBody>
      </p:sp>
    </p:spTree>
    <p:extLst>
      <p:ext uri="{BB962C8B-B14F-4D97-AF65-F5344CB8AC3E}">
        <p14:creationId xmlns:p14="http://schemas.microsoft.com/office/powerpoint/2010/main" val="4215658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Functions to show a specific frame, since the widgets are only created once.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1178157B-9376-4843-92FC-6722BBFCDA54}" type="slidenum">
              <a:rPr lang="en-US" smtClean="0"/>
              <a:t>14</a:t>
            </a:fld>
            <a:endParaRPr lang="en-US"/>
          </a:p>
        </p:txBody>
      </p:sp>
    </p:spTree>
    <p:extLst>
      <p:ext uri="{BB962C8B-B14F-4D97-AF65-F5344CB8AC3E}">
        <p14:creationId xmlns:p14="http://schemas.microsoft.com/office/powerpoint/2010/main" val="4265843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1000"/>
              </a:lnSpc>
              <a:spcBef>
                <a:spcPts val="700"/>
              </a:spcBef>
              <a:spcAft>
                <a:spcPts val="700"/>
              </a:spcAft>
            </a:pPr>
            <a:endParaRPr lang="en-US">
              <a:ea typeface="Calibri"/>
              <a:cs typeface="Calibri"/>
            </a:endParaRPr>
          </a:p>
        </p:txBody>
      </p:sp>
      <p:sp>
        <p:nvSpPr>
          <p:cNvPr id="4" name="Slide Number Placeholder 3"/>
          <p:cNvSpPr>
            <a:spLocks noGrp="1"/>
          </p:cNvSpPr>
          <p:nvPr>
            <p:ph type="sldNum" sz="quarter" idx="5"/>
          </p:nvPr>
        </p:nvSpPr>
        <p:spPr/>
        <p:txBody>
          <a:bodyPr/>
          <a:lstStyle/>
          <a:p>
            <a:fld id="{1178157B-9376-4843-92FC-6722BBFCDA54}" type="slidenum">
              <a:t>15</a:t>
            </a:fld>
            <a:endParaRPr lang="en-US"/>
          </a:p>
        </p:txBody>
      </p:sp>
    </p:spTree>
    <p:extLst>
      <p:ext uri="{BB962C8B-B14F-4D97-AF65-F5344CB8AC3E}">
        <p14:creationId xmlns:p14="http://schemas.microsoft.com/office/powerpoint/2010/main" val="424313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Kailey -</a:t>
            </a:r>
          </a:p>
          <a:p>
            <a:r>
              <a:rPr lang="en-US"/>
              <a:t>A GUI, or Graphical User Interface, is the part of a computer program or application that you interact with visually. Instead of typing commands, you can use buttons, icons, menus, and other visual elements to control the program. Think of it as the screen layout you see on a website or app, where you can click, tap, and drag things around to make things happen.</a:t>
            </a:r>
            <a:endParaRPr lang="en-US">
              <a:cs typeface="Calibri"/>
            </a:endParaRPr>
          </a:p>
          <a:p>
            <a:endParaRPr lang="en-US"/>
          </a:p>
          <a:p>
            <a:r>
              <a:rPr lang="en-US">
                <a:cs typeface="Calibri"/>
              </a:rPr>
              <a:t>Point and click interface </a:t>
            </a:r>
            <a:endParaRPr lang="en-US"/>
          </a:p>
          <a:p>
            <a:r>
              <a:rPr lang="en-US"/>
              <a:t> </a:t>
            </a:r>
            <a:endParaRPr lang="en-US">
              <a:cs typeface="Calibri"/>
            </a:endParaRPr>
          </a:p>
          <a:p>
            <a:r>
              <a:rPr lang="en-US"/>
              <a:t>For example, when you use a web browser, the tabs, back button, and address bar are all part of the GUI. </a:t>
            </a:r>
            <a:br>
              <a:rPr lang="en-US">
                <a:cs typeface="+mn-lt"/>
              </a:rPr>
            </a:br>
            <a:r>
              <a:rPr lang="en-US"/>
              <a:t>It makes software easier to use because you don’t need to know any special codes—just point and click!</a:t>
            </a:r>
            <a:endParaRPr lang="en-US">
              <a:ea typeface="Calibri" panose="020F0502020204030204"/>
              <a:cs typeface="Calibri"/>
            </a:endParaRPr>
          </a:p>
          <a:p>
            <a:endParaRPr lang="en-US">
              <a:ea typeface="Calibri" panose="020F0502020204030204"/>
              <a:cs typeface="Calibri"/>
            </a:endParaRPr>
          </a:p>
          <a:p>
            <a:r>
              <a:rPr lang="en-US">
                <a:ea typeface="Calibri" panose="020F0502020204030204"/>
                <a:cs typeface="Calibri"/>
              </a:rPr>
              <a:t>Also the example that the documentation used with the </a:t>
            </a:r>
            <a:r>
              <a:rPr lang="en-US" err="1">
                <a:ea typeface="Calibri"/>
                <a:cs typeface="Calibri"/>
              </a:rPr>
              <a:t>portolfio</a:t>
            </a:r>
            <a:r>
              <a:rPr lang="en-US">
                <a:ea typeface="Calibri"/>
                <a:cs typeface="Calibri"/>
              </a:rPr>
              <a:t> website, if you have created a portfolio website chances are you having created a </a:t>
            </a:r>
            <a:r>
              <a:rPr lang="en-US" err="1">
                <a:ea typeface="Calibri"/>
                <a:cs typeface="Calibri"/>
              </a:rPr>
              <a:t>gui</a:t>
            </a:r>
            <a:r>
              <a:rPr lang="en-US">
                <a:ea typeface="Calibri"/>
                <a:cs typeface="Calibri"/>
              </a:rPr>
              <a:t>/used a </a:t>
            </a:r>
            <a:r>
              <a:rPr lang="en-US" err="1">
                <a:ea typeface="Calibri"/>
                <a:cs typeface="Calibri"/>
              </a:rPr>
              <a:t>gui</a:t>
            </a:r>
            <a:r>
              <a:rPr lang="en-US">
                <a:ea typeface="Calibri"/>
                <a:cs typeface="Calibri"/>
              </a:rPr>
              <a:t>. </a:t>
            </a:r>
          </a:p>
          <a:p>
            <a:r>
              <a:rPr lang="en-US">
                <a:ea typeface="Calibri"/>
                <a:cs typeface="Calibri"/>
              </a:rPr>
              <a:t>Also in relation to the API presentation, </a:t>
            </a:r>
            <a:r>
              <a:rPr lang="en-US" err="1">
                <a:ea typeface="Calibri"/>
                <a:cs typeface="Calibri"/>
              </a:rPr>
              <a:t>guis</a:t>
            </a:r>
            <a:r>
              <a:rPr lang="en-US">
                <a:ea typeface="Calibri"/>
                <a:cs typeface="Calibri"/>
              </a:rPr>
              <a:t> and </a:t>
            </a:r>
            <a:r>
              <a:rPr lang="en-US" err="1">
                <a:ea typeface="Calibri"/>
                <a:cs typeface="Calibri"/>
              </a:rPr>
              <a:t>apis</a:t>
            </a:r>
            <a:r>
              <a:rPr lang="en-US">
                <a:ea typeface="Calibri"/>
                <a:cs typeface="Calibri"/>
              </a:rPr>
              <a:t> go hand and hand as well. </a:t>
            </a:r>
          </a:p>
        </p:txBody>
      </p:sp>
      <p:sp>
        <p:nvSpPr>
          <p:cNvPr id="4" name="Slide Number Placeholder 3"/>
          <p:cNvSpPr>
            <a:spLocks noGrp="1"/>
          </p:cNvSpPr>
          <p:nvPr>
            <p:ph type="sldNum" sz="quarter" idx="5"/>
          </p:nvPr>
        </p:nvSpPr>
        <p:spPr/>
        <p:txBody>
          <a:bodyPr/>
          <a:lstStyle/>
          <a:p>
            <a:fld id="{1178157B-9376-4843-92FC-6722BBFCDA54}" type="slidenum">
              <a:t>2</a:t>
            </a:fld>
            <a:endParaRPr lang="en-US"/>
          </a:p>
        </p:txBody>
      </p:sp>
    </p:spTree>
    <p:extLst>
      <p:ext uri="{BB962C8B-B14F-4D97-AF65-F5344CB8AC3E}">
        <p14:creationId xmlns:p14="http://schemas.microsoft.com/office/powerpoint/2010/main" val="2659021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Kailey - </a:t>
            </a:r>
          </a:p>
          <a:p>
            <a:r>
              <a:rPr lang="en-US">
                <a:cs typeface="+mn-lt"/>
              </a:rPr>
              <a:t>After Many decades of research – started with a keyboard alone and computer, wanted to be able to move the cursor around the screen and user interaction.</a:t>
            </a:r>
            <a:br>
              <a:rPr lang="en-US">
                <a:cs typeface="+mn-lt"/>
              </a:rPr>
            </a:br>
            <a:r>
              <a:rPr lang="en-US"/>
              <a:t>- The first GUI was created in 1973 by computer engineers at Xerox (Zi-Rox) Palo Alto Research Center (PARC). </a:t>
            </a:r>
            <a:br>
              <a:rPr lang="en-US">
                <a:cs typeface="+mn-lt"/>
              </a:rPr>
            </a:br>
            <a:r>
              <a:rPr lang="en-US"/>
              <a:t>- But the first GUI for personal devices was Apple's Macintosh PC (released in 1984) and was the first commercially sold computer with a mouse and GUI. </a:t>
            </a:r>
            <a:br>
              <a:rPr lang="en-US">
                <a:ea typeface="Calibri"/>
                <a:cs typeface="+mn-lt"/>
              </a:rPr>
            </a:br>
            <a:r>
              <a:rPr lang="en-US"/>
              <a:t>- As pictured there was a menu bar to access files, apps, and system features, a calculator, alarm clock, notepad, control panel for adjusting volume, date and time and mouse settings. As you can see many features are still used today. </a:t>
            </a:r>
            <a:br>
              <a:rPr lang="en-US">
                <a:cs typeface="+mn-lt"/>
              </a:rPr>
            </a:br>
            <a:endParaRPr lang="en-US">
              <a:cs typeface="Calibri"/>
            </a:endParaRPr>
          </a:p>
          <a:p>
            <a:r>
              <a:rPr lang="en-US">
                <a:cs typeface="Calibri"/>
              </a:rPr>
              <a:t>Almost all desktops use a WIMP interface - </a:t>
            </a:r>
            <a:r>
              <a:rPr lang="en-US"/>
              <a:t>windows, icons, menus, pointer</a:t>
            </a:r>
            <a:br>
              <a:rPr lang="en-US">
                <a:cs typeface="+mn-lt"/>
              </a:rPr>
            </a:br>
            <a:endParaRPr lang="en-US">
              <a:ea typeface="Calibri"/>
              <a:cs typeface="Calibri"/>
            </a:endParaRPr>
          </a:p>
          <a:p>
            <a:r>
              <a:rPr lang="en-US"/>
              <a:t>In addition, The development of the GUI led to the invention of the computer mouse. </a:t>
            </a:r>
            <a:br>
              <a:rPr lang="en-US">
                <a:cs typeface="+mn-lt"/>
              </a:rPr>
            </a:br>
            <a:r>
              <a:rPr lang="en-US"/>
              <a:t>The first mouse was created by Douglas Engelbart in 1964 and was made out of wood! </a:t>
            </a:r>
          </a:p>
          <a:p>
            <a:br>
              <a:rPr lang="en-US">
                <a:cs typeface="+mn-lt"/>
              </a:rPr>
            </a:br>
            <a:r>
              <a:rPr lang="en-US"/>
              <a:t>Modern GUIs allow for multitasking by letting users open multiple windows simultaneously</a:t>
            </a:r>
            <a:endParaRPr lang="en-US">
              <a:ea typeface="Calibri"/>
              <a:cs typeface="Calibri"/>
            </a:endParaRPr>
          </a:p>
          <a:p>
            <a:endParaRPr lang="en-US">
              <a:cs typeface="Calibri" panose="020F0502020204030204"/>
            </a:endParaRPr>
          </a:p>
          <a:p>
            <a:r>
              <a:rPr lang="en-US"/>
              <a:t>GUIs are no longer confined to computers. They’re found in a wide variety of devices, including smartphones, ATMs, TVs, and even household appliances.</a:t>
            </a:r>
            <a:endParaRPr lang="en-US">
              <a:ea typeface="Calibri"/>
              <a:cs typeface="Calibri"/>
            </a:endParaRPr>
          </a:p>
        </p:txBody>
      </p:sp>
      <p:sp>
        <p:nvSpPr>
          <p:cNvPr id="4" name="Slide Number Placeholder 3"/>
          <p:cNvSpPr>
            <a:spLocks noGrp="1"/>
          </p:cNvSpPr>
          <p:nvPr>
            <p:ph type="sldNum" sz="quarter" idx="5"/>
          </p:nvPr>
        </p:nvSpPr>
        <p:spPr/>
        <p:txBody>
          <a:bodyPr/>
          <a:lstStyle/>
          <a:p>
            <a:fld id="{1178157B-9376-4843-92FC-6722BBFCDA54}" type="slidenum">
              <a:rPr lang="en-US"/>
              <a:t>3</a:t>
            </a:fld>
            <a:endParaRPr lang="en-US"/>
          </a:p>
        </p:txBody>
      </p:sp>
    </p:spTree>
    <p:extLst>
      <p:ext uri="{BB962C8B-B14F-4D97-AF65-F5344CB8AC3E}">
        <p14:creationId xmlns:p14="http://schemas.microsoft.com/office/powerpoint/2010/main" val="1026410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Mobile phones, </a:t>
            </a:r>
            <a:r>
              <a:rPr lang="en-US" err="1">
                <a:ea typeface="Calibri"/>
                <a:cs typeface="Calibri"/>
              </a:rPr>
              <a:t>smartvs</a:t>
            </a:r>
            <a:r>
              <a:rPr lang="en-US">
                <a:ea typeface="Calibri"/>
                <a:cs typeface="Calibri"/>
              </a:rPr>
              <a:t>, </a:t>
            </a:r>
            <a:r>
              <a:rPr lang="en-US" err="1">
                <a:ea typeface="Calibri"/>
                <a:cs typeface="Calibri"/>
              </a:rPr>
              <a:t>atms</a:t>
            </a:r>
            <a:r>
              <a:rPr lang="en-US">
                <a:ea typeface="Calibri"/>
                <a:cs typeface="Calibri"/>
              </a:rPr>
              <a:t>, smart home devices, </a:t>
            </a:r>
            <a:r>
              <a:rPr lang="en-US" err="1">
                <a:ea typeface="Calibri"/>
                <a:cs typeface="Calibri"/>
              </a:rPr>
              <a:t>vr</a:t>
            </a:r>
            <a:r>
              <a:rPr lang="en-US">
                <a:ea typeface="Calibri"/>
                <a:cs typeface="Calibri"/>
              </a:rPr>
              <a:t>, self service kiosks..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178157B-9376-4843-92FC-6722BBFCDA54}" type="slidenum">
              <a:rPr lang="en-US"/>
              <a:t>4</a:t>
            </a:fld>
            <a:endParaRPr lang="en-US"/>
          </a:p>
        </p:txBody>
      </p:sp>
    </p:spTree>
    <p:extLst>
      <p:ext uri="{BB962C8B-B14F-4D97-AF65-F5344CB8AC3E}">
        <p14:creationId xmlns:p14="http://schemas.microsoft.com/office/powerpoint/2010/main" val="319090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Afra –</a:t>
            </a:r>
          </a:p>
          <a:p>
            <a:r>
              <a:rPr lang="en-US">
                <a:ea typeface="Calibri"/>
                <a:cs typeface="Calibri"/>
              </a:rPr>
              <a:t>- Step 1 and 2 VS Code and Python should already be set  up due to the IDE workshop.</a:t>
            </a:r>
          </a:p>
          <a:p>
            <a:pPr marL="171450" indent="-171450">
              <a:buFontTx/>
              <a:buChar char="-"/>
            </a:pPr>
            <a:r>
              <a:rPr lang="en-US">
                <a:ea typeface="Calibri"/>
                <a:cs typeface="Calibri"/>
              </a:rPr>
              <a:t>Tkinter is already built into Python 3.x, so nothing is need except to import it.</a:t>
            </a:r>
          </a:p>
          <a:p>
            <a:pPr marL="171450" indent="-171450">
              <a:buFontTx/>
              <a:buChar char="-"/>
            </a:pPr>
            <a:r>
              <a:rPr lang="en-US">
                <a:ea typeface="Calibri"/>
                <a:cs typeface="Calibri"/>
              </a:rPr>
              <a:t>Line 1 we import </a:t>
            </a:r>
            <a:r>
              <a:rPr lang="en-US" err="1">
                <a:ea typeface="Calibri"/>
                <a:cs typeface="Calibri"/>
              </a:rPr>
              <a:t>tkinter</a:t>
            </a:r>
            <a:r>
              <a:rPr lang="en-US">
                <a:ea typeface="Calibri"/>
                <a:cs typeface="Calibri"/>
              </a:rPr>
              <a:t> as well as ‘rename’ it </a:t>
            </a:r>
            <a:r>
              <a:rPr lang="en-US" err="1">
                <a:ea typeface="Calibri"/>
                <a:cs typeface="Calibri"/>
              </a:rPr>
              <a:t>tk</a:t>
            </a:r>
            <a:r>
              <a:rPr lang="en-US">
                <a:ea typeface="Calibri"/>
                <a:cs typeface="Calibri"/>
              </a:rPr>
              <a:t> so that it is easier to reference</a:t>
            </a:r>
          </a:p>
          <a:p>
            <a:pPr marL="171450" indent="-171450">
              <a:buFontTx/>
              <a:buChar char="-"/>
            </a:pPr>
            <a:r>
              <a:rPr lang="en-US">
                <a:ea typeface="Calibri"/>
                <a:cs typeface="Calibri"/>
              </a:rPr>
              <a:t>Line 2 we import from </a:t>
            </a:r>
            <a:r>
              <a:rPr lang="en-US" err="1">
                <a:ea typeface="Calibri"/>
                <a:cs typeface="Calibri"/>
              </a:rPr>
              <a:t>tkinter</a:t>
            </a:r>
            <a:r>
              <a:rPr lang="en-US">
                <a:ea typeface="Calibri"/>
                <a:cs typeface="Calibri"/>
              </a:rPr>
              <a:t> all functions and built-in modules </a:t>
            </a:r>
          </a:p>
          <a:p>
            <a:pPr marL="171450" indent="-171450">
              <a:buFontTx/>
              <a:buChar char="-"/>
            </a:pPr>
            <a:r>
              <a:rPr lang="en-US">
                <a:ea typeface="Calibri"/>
                <a:cs typeface="Calibri"/>
              </a:rPr>
              <a:t>Line 3 imports “themed Tkinter” which gives more modern looking widgets (adjusts to user </a:t>
            </a:r>
            <a:r>
              <a:rPr lang="en-US" err="1">
                <a:ea typeface="Calibri"/>
                <a:cs typeface="Calibri"/>
              </a:rPr>
              <a:t>os</a:t>
            </a:r>
            <a:r>
              <a:rPr lang="en-US">
                <a:ea typeface="Calibri"/>
                <a:cs typeface="Calibri"/>
              </a:rPr>
              <a:t>) than regular Tk widgets.</a:t>
            </a:r>
          </a:p>
        </p:txBody>
      </p:sp>
      <p:sp>
        <p:nvSpPr>
          <p:cNvPr id="4" name="Slide Number Placeholder 3"/>
          <p:cNvSpPr>
            <a:spLocks noGrp="1"/>
          </p:cNvSpPr>
          <p:nvPr>
            <p:ph type="sldNum" sz="quarter" idx="5"/>
          </p:nvPr>
        </p:nvSpPr>
        <p:spPr/>
        <p:txBody>
          <a:bodyPr/>
          <a:lstStyle/>
          <a:p>
            <a:fld id="{1178157B-9376-4843-92FC-6722BBFCDA54}" type="slidenum">
              <a:t>5</a:t>
            </a:fld>
            <a:endParaRPr lang="en-US"/>
          </a:p>
        </p:txBody>
      </p:sp>
    </p:spTree>
    <p:extLst>
      <p:ext uri="{BB962C8B-B14F-4D97-AF65-F5344CB8AC3E}">
        <p14:creationId xmlns:p14="http://schemas.microsoft.com/office/powerpoint/2010/main" val="273570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Afra –</a:t>
            </a:r>
          </a:p>
          <a:p>
            <a:r>
              <a:rPr lang="en-US"/>
              <a:t>- </a:t>
            </a:r>
            <a:r>
              <a:rPr lang="en-US" b="0" i="0" u="none" strike="noStrike">
                <a:solidFill>
                  <a:srgbClr val="212529"/>
                </a:solidFill>
                <a:effectLst/>
                <a:latin typeface="-apple-system"/>
              </a:rPr>
              <a:t>Open-source, cross-platform widget toolkit utilized by various programming languages to construct GUI programs. Straightforward.</a:t>
            </a: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t>import </a:t>
            </a:r>
            <a:r>
              <a:rPr lang="en-US" sz="1200" err="1"/>
              <a:t>tkinter</a:t>
            </a:r>
            <a:r>
              <a:rPr lang="en-US" sz="1200"/>
              <a:t> as </a:t>
            </a:r>
            <a:r>
              <a:rPr lang="en-US" sz="1200" err="1"/>
              <a:t>tk</a:t>
            </a:r>
            <a:r>
              <a:rPr lang="en-US" sz="1200"/>
              <a:t>: imports the library and renames it as tk.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t>root = </a:t>
            </a:r>
            <a:r>
              <a:rPr lang="en-US" sz="1200" err="1"/>
              <a:t>tk.Tk</a:t>
            </a:r>
            <a:r>
              <a:rPr lang="en-US" sz="1200"/>
              <a:t>(): creates the main window where all the graphical components will be. Root, top, window.</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err="1"/>
              <a:t>root.mainloop</a:t>
            </a:r>
            <a:r>
              <a:rPr lang="en-US" sz="1200"/>
              <a:t>(): enters the main event loop so an event triggers when a user interacts with it.</a:t>
            </a:r>
          </a:p>
          <a:p>
            <a:endParaRPr lang="en-US"/>
          </a:p>
        </p:txBody>
      </p:sp>
      <p:sp>
        <p:nvSpPr>
          <p:cNvPr id="4" name="Slide Number Placeholder 3"/>
          <p:cNvSpPr>
            <a:spLocks noGrp="1"/>
          </p:cNvSpPr>
          <p:nvPr>
            <p:ph type="sldNum" sz="quarter" idx="5"/>
          </p:nvPr>
        </p:nvSpPr>
        <p:spPr/>
        <p:txBody>
          <a:bodyPr/>
          <a:lstStyle/>
          <a:p>
            <a:fld id="{1178157B-9376-4843-92FC-6722BBFCDA54}" type="slidenum">
              <a:rPr lang="en-US" smtClean="0"/>
              <a:t>6</a:t>
            </a:fld>
            <a:endParaRPr lang="en-US"/>
          </a:p>
        </p:txBody>
      </p:sp>
    </p:spTree>
    <p:extLst>
      <p:ext uri="{BB962C8B-B14F-4D97-AF65-F5344CB8AC3E}">
        <p14:creationId xmlns:p14="http://schemas.microsoft.com/office/powerpoint/2010/main" val="464485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The entry, buttons</a:t>
            </a:r>
          </a:p>
          <a:p>
            <a:pPr marL="171450" indent="-171450">
              <a:buFontTx/>
              <a:buChar char="-"/>
            </a:pPr>
            <a:r>
              <a:rPr lang="en-US"/>
              <a:t>Pressing buttons puts it into the entry widget. You can also manually type into entry widget.</a:t>
            </a:r>
          </a:p>
          <a:p>
            <a:pPr marL="171450" indent="-171450">
              <a:buFontTx/>
              <a:buChar char="-"/>
            </a:pPr>
            <a:r>
              <a:rPr lang="en-US"/>
              <a:t>Works with both light and dark mode.</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1178157B-9376-4843-92FC-6722BBFCDA54}" type="slidenum">
              <a:rPr lang="en-US" smtClean="0"/>
              <a:t>7</a:t>
            </a:fld>
            <a:endParaRPr lang="en-US"/>
          </a:p>
        </p:txBody>
      </p:sp>
    </p:spTree>
    <p:extLst>
      <p:ext uri="{BB962C8B-B14F-4D97-AF65-F5344CB8AC3E}">
        <p14:creationId xmlns:p14="http://schemas.microsoft.com/office/powerpoint/2010/main" val="3978463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System Font Regular"/>
              <a:buChar char="-"/>
            </a:pPr>
            <a:r>
              <a:rPr lang="en-US"/>
              <a:t>We imported </a:t>
            </a:r>
            <a:r>
              <a:rPr lang="en-US" err="1"/>
              <a:t>tkinter</a:t>
            </a:r>
            <a:r>
              <a:rPr lang="en-US"/>
              <a:t> and </a:t>
            </a:r>
            <a:r>
              <a:rPr lang="en-US" err="1"/>
              <a:t>ttk</a:t>
            </a:r>
            <a:r>
              <a:rPr lang="en-US"/>
              <a:t>. No need for to import everything with the </a:t>
            </a:r>
            <a:r>
              <a:rPr lang="en-US" err="1"/>
              <a:t>asterik</a:t>
            </a:r>
            <a:r>
              <a:rPr lang="en-US"/>
              <a:t> because it is a small application.</a:t>
            </a:r>
          </a:p>
          <a:p>
            <a:pPr marL="171450" indent="-171450">
              <a:buFont typeface="System Font Regular"/>
              <a:buChar char="-"/>
            </a:pPr>
            <a:r>
              <a:rPr lang="en-US"/>
              <a:t>The green is tk. and </a:t>
            </a:r>
            <a:r>
              <a:rPr lang="en-US" err="1"/>
              <a:t>ttk</a:t>
            </a:r>
            <a:r>
              <a:rPr lang="en-US"/>
              <a:t>. Widgets. </a:t>
            </a:r>
          </a:p>
          <a:p>
            <a:pPr marL="171450" indent="-171450">
              <a:buFont typeface="System Font Regular"/>
              <a:buChar char="-"/>
            </a:pPr>
            <a:r>
              <a:rPr lang="en-US"/>
              <a:t>Everything blue is from/provided by </a:t>
            </a:r>
            <a:r>
              <a:rPr lang="en-US" err="1"/>
              <a:t>tkinter</a:t>
            </a:r>
            <a:r>
              <a:rPr lang="en-US"/>
              <a:t>.</a:t>
            </a:r>
          </a:p>
          <a:p>
            <a:pPr marL="171450" indent="-171450">
              <a:buFont typeface="System Font Regular"/>
              <a:buChar char="-"/>
            </a:pPr>
            <a:r>
              <a:rPr lang="en-US"/>
              <a:t>Eval() takes in whatever is in the entry widget, which can be put in by user or by pressing the buttons.</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1178157B-9376-4843-92FC-6722BBFCDA54}" type="slidenum">
              <a:rPr lang="en-US" smtClean="0"/>
              <a:t>8</a:t>
            </a:fld>
            <a:endParaRPr lang="en-US"/>
          </a:p>
        </p:txBody>
      </p:sp>
    </p:spTree>
    <p:extLst>
      <p:ext uri="{BB962C8B-B14F-4D97-AF65-F5344CB8AC3E}">
        <p14:creationId xmlns:p14="http://schemas.microsoft.com/office/powerpoint/2010/main" val="223557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simple text editor GUI using the </a:t>
            </a:r>
            <a:r>
              <a:rPr lang="en-US" err="1"/>
              <a:t>tkinter</a:t>
            </a:r>
            <a:r>
              <a:rPr lang="en-US"/>
              <a:t> library</a:t>
            </a:r>
          </a:p>
          <a:p>
            <a:r>
              <a:rPr lang="en-US"/>
              <a:t>window = </a:t>
            </a:r>
            <a:r>
              <a:rPr lang="en-US" err="1"/>
              <a:t>tk.Tk</a:t>
            </a:r>
            <a:r>
              <a:rPr lang="en-US"/>
              <a:t>() </a:t>
            </a:r>
          </a:p>
          <a:p>
            <a:r>
              <a:rPr lang="en-US" err="1"/>
              <a:t>window.title</a:t>
            </a:r>
            <a:r>
              <a:rPr lang="en-US"/>
              <a:t>("Menu Bar Example")</a:t>
            </a:r>
            <a:br>
              <a:rPr lang="en-US">
                <a:cs typeface="+mn-lt"/>
              </a:rPr>
            </a:br>
            <a:br>
              <a:rPr lang="en-US">
                <a:cs typeface="+mn-lt"/>
              </a:rPr>
            </a:br>
            <a:r>
              <a:rPr lang="en-US" err="1"/>
              <a:t>tk.Tk</a:t>
            </a:r>
            <a:r>
              <a:rPr lang="en-US"/>
              <a:t>() initializes the main application window.</a:t>
            </a:r>
            <a:endParaRPr lang="en-US">
              <a:cs typeface="Calibri" panose="020F0502020204030204"/>
            </a:endParaRPr>
          </a:p>
          <a:p>
            <a:r>
              <a:rPr lang="en-US" err="1"/>
              <a:t>add_command</a:t>
            </a:r>
            <a:r>
              <a:rPr lang="en-US"/>
              <a:t>: Adds clickable items to the dropdown menu, each linked to a function like </a:t>
            </a:r>
            <a:r>
              <a:rPr lang="en-US" err="1"/>
              <a:t>new_file</a:t>
            </a:r>
            <a:r>
              <a:rPr lang="en-US"/>
              <a:t>, </a:t>
            </a:r>
            <a:r>
              <a:rPr lang="en-US" err="1"/>
              <a:t>open_file</a:t>
            </a:r>
            <a:r>
              <a:rPr lang="en-US"/>
              <a:t>, </a:t>
            </a:r>
            <a:r>
              <a:rPr lang="en-US" err="1"/>
              <a:t>save_file</a:t>
            </a:r>
            <a:r>
              <a:rPr lang="en-US"/>
              <a:t>, or </a:t>
            </a:r>
            <a:r>
              <a:rPr lang="en-US" err="1"/>
              <a:t>exit_app</a:t>
            </a:r>
            <a:r>
              <a:rPr lang="en-US"/>
              <a:t>.</a:t>
            </a:r>
            <a:endParaRPr lang="en-US">
              <a:cs typeface="Calibri"/>
            </a:endParaRPr>
          </a:p>
          <a:p>
            <a:br>
              <a:rPr lang="en-US">
                <a:cs typeface="+mn-lt"/>
              </a:rPr>
            </a:br>
            <a:r>
              <a:rPr lang="en-US" err="1"/>
              <a:t>tk.Text</a:t>
            </a:r>
            <a:r>
              <a:rPr lang="en-US"/>
              <a:t>(window): Creates a multi-line text widget inside the main window where users can write or edit text</a:t>
            </a:r>
            <a:br>
              <a:rPr lang="en-US">
                <a:cs typeface="+mn-lt"/>
              </a:rPr>
            </a:br>
            <a:br>
              <a:rPr lang="en-US">
                <a:cs typeface="+mn-lt"/>
              </a:rPr>
            </a:br>
            <a:r>
              <a:rPr lang="en-US" err="1"/>
              <a:t>mainloop</a:t>
            </a:r>
            <a:r>
              <a:rPr lang="en-US"/>
              <a:t>(): Starts the GUI event loop, making the window responsive and enabling user interaction.</a:t>
            </a:r>
            <a:endParaRPr lang="en-US">
              <a:cs typeface="+mn-lt"/>
            </a:endParaRPr>
          </a:p>
        </p:txBody>
      </p:sp>
      <p:sp>
        <p:nvSpPr>
          <p:cNvPr id="4" name="Slide Number Placeholder 3"/>
          <p:cNvSpPr>
            <a:spLocks noGrp="1"/>
          </p:cNvSpPr>
          <p:nvPr>
            <p:ph type="sldNum" sz="quarter" idx="5"/>
          </p:nvPr>
        </p:nvSpPr>
        <p:spPr/>
        <p:txBody>
          <a:bodyPr/>
          <a:lstStyle/>
          <a:p>
            <a:fld id="{1178157B-9376-4843-92FC-6722BBFCDA54}" type="slidenum">
              <a:rPr lang="en-US"/>
              <a:t>12</a:t>
            </a:fld>
            <a:endParaRPr lang="en-US"/>
          </a:p>
        </p:txBody>
      </p:sp>
    </p:spTree>
    <p:extLst>
      <p:ext uri="{BB962C8B-B14F-4D97-AF65-F5344CB8AC3E}">
        <p14:creationId xmlns:p14="http://schemas.microsoft.com/office/powerpoint/2010/main" val="31304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10/17/24</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564594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10/17/24</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80491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10/17/24</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528831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10/17/24</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695359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10/17/24</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41854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10/17/24</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2699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10/17/24</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292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10/17/24</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7519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10/17/24</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396322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10/17/24</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08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10/17/24</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1406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10/17/24</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20096325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C3B88EEE-DA01-AB59-6DF7-65E001D05271}"/>
              </a:ext>
            </a:extLst>
          </p:cNvPr>
          <p:cNvPicPr>
            <a:picLocks noChangeAspect="1"/>
          </p:cNvPicPr>
          <p:nvPr/>
        </p:nvPicPr>
        <p:blipFill>
          <a:blip r:embed="rId3"/>
          <a:srcRect b="6250"/>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0438" y="1486894"/>
            <a:ext cx="10267950" cy="2684004"/>
          </a:xfrm>
        </p:spPr>
        <p:txBody>
          <a:bodyPr anchor="b">
            <a:normAutofit/>
          </a:bodyPr>
          <a:lstStyle/>
          <a:p>
            <a:r>
              <a:rPr lang="en-US" sz="7500" b="1">
                <a:solidFill>
                  <a:srgbClr val="FFFFFF"/>
                </a:solidFill>
                <a:latin typeface="Bembo"/>
              </a:rPr>
              <a:t>GUI Development and Design </a:t>
            </a:r>
          </a:p>
        </p:txBody>
      </p:sp>
      <p:sp>
        <p:nvSpPr>
          <p:cNvPr id="3" name="Subtitle 2"/>
          <p:cNvSpPr>
            <a:spLocks noGrp="1"/>
          </p:cNvSpPr>
          <p:nvPr>
            <p:ph type="subTitle" idx="1"/>
          </p:nvPr>
        </p:nvSpPr>
        <p:spPr>
          <a:xfrm>
            <a:off x="3047145" y="4294461"/>
            <a:ext cx="6106259" cy="1271452"/>
          </a:xfrm>
          <a:solidFill>
            <a:schemeClr val="tx1"/>
          </a:solidFill>
        </p:spPr>
        <p:txBody>
          <a:bodyPr vert="horz" lIns="91440" tIns="45720" rIns="91440" bIns="45720" rtlCol="0" anchor="t">
            <a:normAutofit/>
          </a:bodyPr>
          <a:lstStyle/>
          <a:p>
            <a:pPr>
              <a:lnSpc>
                <a:spcPct val="91000"/>
              </a:lnSpc>
            </a:pPr>
            <a:r>
              <a:rPr lang="en-US" sz="2800" b="1">
                <a:latin typeface="Bembo"/>
              </a:rPr>
              <a:t>Kailey Bergeron </a:t>
            </a:r>
            <a:br>
              <a:rPr lang="en-US" sz="2800" b="1">
                <a:latin typeface="Bembo"/>
                <a:ea typeface="+mn-lt"/>
                <a:cs typeface="+mn-lt"/>
              </a:rPr>
            </a:br>
            <a:r>
              <a:rPr lang="en-US" sz="2800" b="1">
                <a:latin typeface="Bembo"/>
                <a:ea typeface="+mn-lt"/>
                <a:cs typeface="+mn-lt"/>
              </a:rPr>
              <a:t>Afra Noman</a:t>
            </a:r>
            <a:br>
              <a:rPr lang="en-US" sz="2800" b="1">
                <a:latin typeface="Bembo"/>
                <a:ea typeface="+mn-lt"/>
                <a:cs typeface="+mn-lt"/>
              </a:rPr>
            </a:br>
            <a:r>
              <a:rPr lang="en-US" sz="2800" b="1">
                <a:latin typeface="Bembo"/>
                <a:ea typeface="+mn-lt"/>
                <a:cs typeface="+mn-lt"/>
              </a:rPr>
              <a:t>Anh Ngoc Cong Nguyen</a:t>
            </a:r>
            <a:endParaRPr lang="en-US" sz="2800" b="1">
              <a:latin typeface="Bembo"/>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6B86-DB25-75AD-ECB7-212DA2E8FA37}"/>
              </a:ext>
            </a:extLst>
          </p:cNvPr>
          <p:cNvSpPr>
            <a:spLocks noGrp="1"/>
          </p:cNvSpPr>
          <p:nvPr>
            <p:ph type="title"/>
          </p:nvPr>
        </p:nvSpPr>
        <p:spPr/>
        <p:txBody>
          <a:bodyPr>
            <a:normAutofit/>
          </a:bodyPr>
          <a:lstStyle/>
          <a:p>
            <a:r>
              <a:rPr lang="en-US"/>
              <a:t>Weather </a:t>
            </a:r>
            <a:r>
              <a:rPr lang="en-US" err="1"/>
              <a:t>GUi</a:t>
            </a:r>
            <a:r>
              <a:rPr lang="en-US"/>
              <a:t> code</a:t>
            </a:r>
          </a:p>
        </p:txBody>
      </p:sp>
      <p:pic>
        <p:nvPicPr>
          <p:cNvPr id="4" name="Picture 3" descr="A screen shot of a computer program&#10;&#10;Description automatically generated">
            <a:extLst>
              <a:ext uri="{FF2B5EF4-FFF2-40B4-BE49-F238E27FC236}">
                <a16:creationId xmlns:a16="http://schemas.microsoft.com/office/drawing/2014/main" id="{2FDCFD0B-CC71-CA45-732D-D3A8948F7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20" y="2298661"/>
            <a:ext cx="4230313" cy="4545271"/>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A11357F1-0F35-16A4-CE24-D40C68226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724" y="2298661"/>
            <a:ext cx="4294498" cy="4545271"/>
          </a:xfrm>
          <a:prstGeom prst="rect">
            <a:avLst/>
          </a:prstGeom>
        </p:spPr>
      </p:pic>
    </p:spTree>
    <p:extLst>
      <p:ext uri="{BB962C8B-B14F-4D97-AF65-F5344CB8AC3E}">
        <p14:creationId xmlns:p14="http://schemas.microsoft.com/office/powerpoint/2010/main" val="2114303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DE65-66FF-E647-24C6-E15BD7D08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83D04-25D2-9448-1B36-A6C468E8C415}"/>
              </a:ext>
            </a:extLst>
          </p:cNvPr>
          <p:cNvSpPr>
            <a:spLocks noGrp="1"/>
          </p:cNvSpPr>
          <p:nvPr>
            <p:ph type="title"/>
          </p:nvPr>
        </p:nvSpPr>
        <p:spPr/>
        <p:txBody>
          <a:bodyPr>
            <a:normAutofit/>
          </a:bodyPr>
          <a:lstStyle/>
          <a:p>
            <a:r>
              <a:rPr lang="en-US"/>
              <a:t>Menu bar </a:t>
            </a:r>
            <a:r>
              <a:rPr lang="en-US" err="1"/>
              <a:t>GUi</a:t>
            </a:r>
            <a:r>
              <a:rPr lang="en-US"/>
              <a:t> Example</a:t>
            </a:r>
          </a:p>
        </p:txBody>
      </p:sp>
      <p:pic>
        <p:nvPicPr>
          <p:cNvPr id="3" name="Screen Recording 2024-10-08 at 5.53.56 PM.mov">
            <a:hlinkClick r:id="" action="ppaction://media"/>
            <a:extLst>
              <a:ext uri="{FF2B5EF4-FFF2-40B4-BE49-F238E27FC236}">
                <a16:creationId xmlns:a16="http://schemas.microsoft.com/office/drawing/2014/main" id="{62F03308-9CF1-75DD-C270-E0A10D3E45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6896" y="2338004"/>
            <a:ext cx="7578207" cy="4414490"/>
          </a:xfrm>
          <a:prstGeom prst="rect">
            <a:avLst/>
          </a:prstGeom>
        </p:spPr>
      </p:pic>
    </p:spTree>
    <p:extLst>
      <p:ext uri="{BB962C8B-B14F-4D97-AF65-F5344CB8AC3E}">
        <p14:creationId xmlns:p14="http://schemas.microsoft.com/office/powerpoint/2010/main" val="204108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9C885-212F-AABD-6DC7-1C09569E7E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A1AD6-4A84-3D6E-4649-0F02D330B13C}"/>
              </a:ext>
            </a:extLst>
          </p:cNvPr>
          <p:cNvSpPr>
            <a:spLocks noGrp="1"/>
          </p:cNvSpPr>
          <p:nvPr>
            <p:ph type="title"/>
          </p:nvPr>
        </p:nvSpPr>
        <p:spPr/>
        <p:txBody>
          <a:bodyPr>
            <a:normAutofit/>
          </a:bodyPr>
          <a:lstStyle/>
          <a:p>
            <a:r>
              <a:rPr lang="en-US"/>
              <a:t>Menu Bar Gui code</a:t>
            </a:r>
          </a:p>
        </p:txBody>
      </p:sp>
      <p:pic>
        <p:nvPicPr>
          <p:cNvPr id="8" name="Picture 7" descr="A screen shot of a computer program&#10;&#10;Description automatically generated">
            <a:extLst>
              <a:ext uri="{FF2B5EF4-FFF2-40B4-BE49-F238E27FC236}">
                <a16:creationId xmlns:a16="http://schemas.microsoft.com/office/drawing/2014/main" id="{F1AB0AB4-F5BA-F780-F769-B1F7D26A2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716" y="2299953"/>
            <a:ext cx="5575492" cy="4521588"/>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91304839-50BC-65B5-FA8B-09E1117D3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792" y="2299953"/>
            <a:ext cx="4976782" cy="4521588"/>
          </a:xfrm>
          <a:prstGeom prst="rect">
            <a:avLst/>
          </a:prstGeom>
        </p:spPr>
      </p:pic>
    </p:spTree>
    <p:extLst>
      <p:ext uri="{BB962C8B-B14F-4D97-AF65-F5344CB8AC3E}">
        <p14:creationId xmlns:p14="http://schemas.microsoft.com/office/powerpoint/2010/main" val="119753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92003-8873-83A5-69BF-C1A5E3E41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92F4B2-C486-28BA-D458-2186B4C362DC}"/>
              </a:ext>
            </a:extLst>
          </p:cNvPr>
          <p:cNvSpPr>
            <a:spLocks noGrp="1"/>
          </p:cNvSpPr>
          <p:nvPr>
            <p:ph type="title"/>
          </p:nvPr>
        </p:nvSpPr>
        <p:spPr/>
        <p:txBody>
          <a:bodyPr>
            <a:noAutofit/>
          </a:bodyPr>
          <a:lstStyle/>
          <a:p>
            <a:r>
              <a:rPr lang="en-US" sz="5400"/>
              <a:t>Application with multiple GUIs </a:t>
            </a:r>
          </a:p>
        </p:txBody>
      </p:sp>
      <p:pic>
        <p:nvPicPr>
          <p:cNvPr id="4" name="Screen Recording 2024-10-08 at 11.05.23 PM.mov">
            <a:hlinkClick r:id="" action="ppaction://media"/>
            <a:extLst>
              <a:ext uri="{FF2B5EF4-FFF2-40B4-BE49-F238E27FC236}">
                <a16:creationId xmlns:a16="http://schemas.microsoft.com/office/drawing/2014/main" id="{C69A19E8-E6FD-51D6-3522-B972A5261A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9753" y="2343941"/>
            <a:ext cx="6752494" cy="4398488"/>
          </a:xfrm>
          <a:prstGeom prst="rect">
            <a:avLst/>
          </a:prstGeom>
        </p:spPr>
      </p:pic>
    </p:spTree>
    <p:extLst>
      <p:ext uri="{BB962C8B-B14F-4D97-AF65-F5344CB8AC3E}">
        <p14:creationId xmlns:p14="http://schemas.microsoft.com/office/powerpoint/2010/main" val="251924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1380-8430-B7DB-7FBB-0D32B75FE10C}"/>
              </a:ext>
            </a:extLst>
          </p:cNvPr>
          <p:cNvSpPr>
            <a:spLocks noGrp="1"/>
          </p:cNvSpPr>
          <p:nvPr>
            <p:ph type="title"/>
          </p:nvPr>
        </p:nvSpPr>
        <p:spPr/>
        <p:txBody>
          <a:bodyPr>
            <a:noAutofit/>
          </a:bodyPr>
          <a:lstStyle/>
          <a:p>
            <a:r>
              <a:rPr lang="en-US" sz="5400"/>
              <a:t>Application with multiple </a:t>
            </a:r>
            <a:br>
              <a:rPr lang="en-US" sz="5400"/>
            </a:br>
            <a:r>
              <a:rPr lang="en-US" sz="5400"/>
              <a:t>GUIs Code</a:t>
            </a:r>
          </a:p>
        </p:txBody>
      </p:sp>
      <p:pic>
        <p:nvPicPr>
          <p:cNvPr id="5" name="Picture 4" descr="A screen shot of a computer program&#10;&#10;Description automatically generated">
            <a:extLst>
              <a:ext uri="{FF2B5EF4-FFF2-40B4-BE49-F238E27FC236}">
                <a16:creationId xmlns:a16="http://schemas.microsoft.com/office/drawing/2014/main" id="{1DD763B5-A119-4F65-16F6-7356C9B4E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05" y="2560521"/>
            <a:ext cx="4162307" cy="3979665"/>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8BDFD429-28EB-01A9-33B8-1A4C8C336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938" y="2322787"/>
            <a:ext cx="5542057" cy="4481635"/>
          </a:xfrm>
          <a:prstGeom prst="rect">
            <a:avLst/>
          </a:prstGeom>
        </p:spPr>
      </p:pic>
    </p:spTree>
    <p:extLst>
      <p:ext uri="{BB962C8B-B14F-4D97-AF65-F5344CB8AC3E}">
        <p14:creationId xmlns:p14="http://schemas.microsoft.com/office/powerpoint/2010/main" val="2963767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EB8A-3F23-5CF7-A13F-172017D3AB39}"/>
              </a:ext>
            </a:extLst>
          </p:cNvPr>
          <p:cNvSpPr>
            <a:spLocks noGrp="1"/>
          </p:cNvSpPr>
          <p:nvPr>
            <p:ph type="title"/>
          </p:nvPr>
        </p:nvSpPr>
        <p:spPr/>
        <p:txBody>
          <a:bodyPr/>
          <a:lstStyle/>
          <a:p>
            <a:r>
              <a:rPr lang="en-US"/>
              <a:t>GUI mc quiz </a:t>
            </a:r>
          </a:p>
        </p:txBody>
      </p:sp>
      <p:pic>
        <p:nvPicPr>
          <p:cNvPr id="3" name="Screen Recording 2024-10-09 at 9.00.31 PM.mov">
            <a:hlinkClick r:id="" action="ppaction://media"/>
            <a:extLst>
              <a:ext uri="{FF2B5EF4-FFF2-40B4-BE49-F238E27FC236}">
                <a16:creationId xmlns:a16="http://schemas.microsoft.com/office/drawing/2014/main" id="{91A5EDC5-E213-F855-A203-911E4A854C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44154" y="2349374"/>
            <a:ext cx="7103692" cy="4431473"/>
          </a:xfrm>
          <a:prstGeom prst="rect">
            <a:avLst/>
          </a:prstGeom>
        </p:spPr>
      </p:pic>
    </p:spTree>
    <p:extLst>
      <p:ext uri="{BB962C8B-B14F-4D97-AF65-F5344CB8AC3E}">
        <p14:creationId xmlns:p14="http://schemas.microsoft.com/office/powerpoint/2010/main" val="5129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hand reaching out to a black and white device&#10;&#10;Description automatically generated">
            <a:extLst>
              <a:ext uri="{FF2B5EF4-FFF2-40B4-BE49-F238E27FC236}">
                <a16:creationId xmlns:a16="http://schemas.microsoft.com/office/drawing/2014/main" id="{6DB23091-D2DA-B0E7-5ED5-9C660E37FB9B}"/>
              </a:ext>
            </a:extLst>
          </p:cNvPr>
          <p:cNvPicPr>
            <a:picLocks noGrp="1" noChangeAspect="1"/>
          </p:cNvPicPr>
          <p:nvPr>
            <p:ph idx="1"/>
          </p:nvPr>
        </p:nvPicPr>
        <p:blipFill>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00242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rocess&#10;&#10;Description automatically generated">
            <a:extLst>
              <a:ext uri="{FF2B5EF4-FFF2-40B4-BE49-F238E27FC236}">
                <a16:creationId xmlns:a16="http://schemas.microsoft.com/office/drawing/2014/main" id="{3A0AD581-4C75-ABA7-62F7-B2D616BEF1AD}"/>
              </a:ext>
            </a:extLst>
          </p:cNvPr>
          <p:cNvPicPr>
            <a:picLocks noGrp="1" noChangeAspect="1"/>
          </p:cNvPicPr>
          <p:nvPr>
            <p:ph idx="1"/>
          </p:nvPr>
        </p:nvPicPr>
        <p:blipFill>
          <a:blip r:embed="rId2"/>
          <a:srcRect l="-1005" t="-1787" r="949" b="1688"/>
          <a:stretch/>
        </p:blipFill>
        <p:spPr>
          <a:xfrm>
            <a:off x="-197284" y="-204097"/>
            <a:ext cx="12389307" cy="6905628"/>
          </a:xfrm>
          <a:prstGeom prst="rect">
            <a:avLst/>
          </a:prstGeom>
        </p:spPr>
      </p:pic>
    </p:spTree>
    <p:extLst>
      <p:ext uri="{BB962C8B-B14F-4D97-AF65-F5344CB8AC3E}">
        <p14:creationId xmlns:p14="http://schemas.microsoft.com/office/powerpoint/2010/main" val="388125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A98F0-954F-8A07-F04C-A9F46EB5065C}"/>
              </a:ext>
            </a:extLst>
          </p:cNvPr>
          <p:cNvSpPr>
            <a:spLocks noGrp="1"/>
          </p:cNvSpPr>
          <p:nvPr>
            <p:ph type="title"/>
          </p:nvPr>
        </p:nvSpPr>
        <p:spPr/>
        <p:txBody>
          <a:bodyPr/>
          <a:lstStyle/>
          <a:p>
            <a:r>
              <a:rPr lang="en-US"/>
              <a:t>Create your own GUI </a:t>
            </a:r>
          </a:p>
        </p:txBody>
      </p:sp>
      <p:sp>
        <p:nvSpPr>
          <p:cNvPr id="3" name="Content Placeholder 2">
            <a:extLst>
              <a:ext uri="{FF2B5EF4-FFF2-40B4-BE49-F238E27FC236}">
                <a16:creationId xmlns:a16="http://schemas.microsoft.com/office/drawing/2014/main" id="{E9268A82-37F7-9806-A1F6-F5A02C5BC6ED}"/>
              </a:ext>
            </a:extLst>
          </p:cNvPr>
          <p:cNvSpPr>
            <a:spLocks noGrp="1"/>
          </p:cNvSpPr>
          <p:nvPr>
            <p:ph idx="1"/>
          </p:nvPr>
        </p:nvSpPr>
        <p:spPr>
          <a:xfrm>
            <a:off x="166255" y="2417827"/>
            <a:ext cx="8188036" cy="4295329"/>
          </a:xfrm>
        </p:spPr>
        <p:txBody>
          <a:bodyPr vert="horz" lIns="91440" tIns="45720" rIns="91440" bIns="45720" rtlCol="0" anchor="t">
            <a:normAutofit fontScale="92500" lnSpcReduction="10000"/>
          </a:bodyPr>
          <a:lstStyle/>
          <a:p>
            <a:r>
              <a:rPr lang="en-US" sz="2000"/>
              <a:t>Now that the setup is complete and simple examples of a GUI have been shown, it’s your turn to create a GUI!</a:t>
            </a:r>
          </a:p>
          <a:p>
            <a:endParaRPr lang="en-US" sz="2000"/>
          </a:p>
          <a:p>
            <a:pPr marL="457200" indent="-457200">
              <a:buFontTx/>
              <a:buChar char="-"/>
            </a:pPr>
            <a:r>
              <a:rPr lang="en-US"/>
              <a:t>DELIVERABLE STEPS: </a:t>
            </a:r>
          </a:p>
          <a:p>
            <a:pPr marL="731520" lvl="1" indent="-457200">
              <a:buFont typeface="+mj-lt"/>
              <a:buAutoNum type="arabicPeriod"/>
            </a:pPr>
            <a:r>
              <a:rPr lang="en-US" sz="2000"/>
              <a:t>Go through the code available in our Pod 2 repo. Focus on the </a:t>
            </a:r>
            <a:r>
              <a:rPr lang="en-US" sz="2000" err="1"/>
              <a:t>MCQuizTk.py</a:t>
            </a:r>
            <a:r>
              <a:rPr lang="en-US" sz="2000"/>
              <a:t> and </a:t>
            </a:r>
            <a:r>
              <a:rPr lang="en-US" sz="2000" err="1"/>
              <a:t>AllTkApps.py</a:t>
            </a:r>
            <a:r>
              <a:rPr lang="en-US" sz="2000"/>
              <a:t> code.</a:t>
            </a:r>
          </a:p>
          <a:p>
            <a:pPr marL="731520" lvl="1" indent="-457200">
              <a:buFont typeface="+mj-lt"/>
              <a:buAutoNum type="arabicPeriod"/>
            </a:pPr>
            <a:r>
              <a:rPr lang="en-US" sz="2000"/>
              <a:t>Follow along and make your own quiz in VS Code. </a:t>
            </a:r>
          </a:p>
          <a:p>
            <a:pPr marL="731520" lvl="1" indent="-457200">
              <a:buFont typeface="+mj-lt"/>
              <a:buAutoNum type="arabicPeriod"/>
            </a:pPr>
            <a:r>
              <a:rPr lang="en-US" sz="2000"/>
              <a:t>Modify code so that the answers are displayed in another frame after the quiz is completed. Make the quiz about your workshop and add some stylistic changes.</a:t>
            </a:r>
          </a:p>
          <a:p>
            <a:pPr marL="731520" lvl="1" indent="-457200">
              <a:buFont typeface="+mj-lt"/>
              <a:buAutoNum type="arabicPeriod"/>
            </a:pPr>
            <a:r>
              <a:rPr lang="en-US" sz="2000"/>
              <a:t>Submit your modified code and a screen recording of the application working.</a:t>
            </a:r>
          </a:p>
        </p:txBody>
      </p:sp>
      <p:pic>
        <p:nvPicPr>
          <p:cNvPr id="4" name="Picture 2" descr="GUI color icon">
            <a:extLst>
              <a:ext uri="{FF2B5EF4-FFF2-40B4-BE49-F238E27FC236}">
                <a16:creationId xmlns:a16="http://schemas.microsoft.com/office/drawing/2014/main" id="{64EF1609-F113-E9F4-1F2B-B6575A9FB8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23" t="6317" r="22552" b="18674"/>
          <a:stretch/>
        </p:blipFill>
        <p:spPr bwMode="auto">
          <a:xfrm>
            <a:off x="8354291" y="3101435"/>
            <a:ext cx="3297983" cy="292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469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BB8D-A595-D1FD-853D-25715E044D8B}"/>
              </a:ext>
            </a:extLst>
          </p:cNvPr>
          <p:cNvSpPr>
            <a:spLocks noGrp="1"/>
          </p:cNvSpPr>
          <p:nvPr>
            <p:ph type="title"/>
          </p:nvPr>
        </p:nvSpPr>
        <p:spPr/>
        <p:txBody>
          <a:bodyPr>
            <a:normAutofit fontScale="90000"/>
          </a:bodyPr>
          <a:lstStyle/>
          <a:p>
            <a:r>
              <a:rPr lang="en-US"/>
              <a:t>Thank you and good luck on your own Gui's! </a:t>
            </a:r>
          </a:p>
        </p:txBody>
      </p:sp>
      <p:pic>
        <p:nvPicPr>
          <p:cNvPr id="2050" name="Picture 2" descr="Graphical User Interface - Onething Design">
            <a:extLst>
              <a:ext uri="{FF2B5EF4-FFF2-40B4-BE49-F238E27FC236}">
                <a16:creationId xmlns:a16="http://schemas.microsoft.com/office/drawing/2014/main" id="{F55BEB5F-0D15-93D3-D0B2-DF35E88D7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974" y="2270815"/>
            <a:ext cx="9288052" cy="4587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97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F6CD4-DC21-50F3-4115-E9894ECF62A7}"/>
              </a:ext>
            </a:extLst>
          </p:cNvPr>
          <p:cNvSpPr>
            <a:spLocks noGrp="1"/>
          </p:cNvSpPr>
          <p:nvPr>
            <p:ph type="title"/>
          </p:nvPr>
        </p:nvSpPr>
        <p:spPr>
          <a:xfrm>
            <a:off x="960120" y="317814"/>
            <a:ext cx="10268712" cy="1700784"/>
          </a:xfrm>
        </p:spPr>
        <p:txBody>
          <a:bodyPr>
            <a:normAutofit/>
          </a:bodyPr>
          <a:lstStyle/>
          <a:p>
            <a:r>
              <a:rPr lang="en-US"/>
              <a:t>What is a Gui ?</a:t>
            </a:r>
          </a:p>
        </p:txBody>
      </p:sp>
      <p:sp>
        <p:nvSpPr>
          <p:cNvPr id="3" name="Content Placeholder 2">
            <a:extLst>
              <a:ext uri="{FF2B5EF4-FFF2-40B4-BE49-F238E27FC236}">
                <a16:creationId xmlns:a16="http://schemas.microsoft.com/office/drawing/2014/main" id="{5715E099-F9F7-20F4-6882-D14B0177F7FC}"/>
              </a:ext>
            </a:extLst>
          </p:cNvPr>
          <p:cNvSpPr>
            <a:spLocks noGrp="1"/>
          </p:cNvSpPr>
          <p:nvPr>
            <p:ph idx="1"/>
          </p:nvPr>
        </p:nvSpPr>
        <p:spPr>
          <a:xfrm>
            <a:off x="294822" y="2554500"/>
            <a:ext cx="5813901" cy="3986263"/>
          </a:xfrm>
        </p:spPr>
        <p:txBody>
          <a:bodyPr vert="horz" lIns="91440" tIns="45720" rIns="91440" bIns="45720" rtlCol="0" anchor="t">
            <a:normAutofit/>
          </a:bodyPr>
          <a:lstStyle/>
          <a:p>
            <a:pPr>
              <a:lnSpc>
                <a:spcPct val="91000"/>
              </a:lnSpc>
            </a:pPr>
            <a:r>
              <a:rPr lang="en-US" sz="2000" b="1">
                <a:solidFill>
                  <a:schemeClr val="accent1">
                    <a:lumMod val="76000"/>
                  </a:schemeClr>
                </a:solidFill>
              </a:rPr>
              <a:t>GRAPHICAL USER INTERFACE (GUI)</a:t>
            </a:r>
          </a:p>
          <a:p>
            <a:pPr marL="457200" indent="-457200">
              <a:lnSpc>
                <a:spcPct val="91000"/>
              </a:lnSpc>
              <a:buFont typeface="Calibri"/>
              <a:buChar char="-"/>
            </a:pPr>
            <a:r>
              <a:rPr lang="en-US" sz="1600">
                <a:ea typeface="+mn-lt"/>
                <a:cs typeface="+mn-lt"/>
              </a:rPr>
              <a:t>GUI uses a computer’s processing capabilities to display information, allows the user to access information with greater ease. </a:t>
            </a:r>
          </a:p>
          <a:p>
            <a:pPr marL="457200" indent="-457200">
              <a:lnSpc>
                <a:spcPct val="91000"/>
              </a:lnSpc>
              <a:buFont typeface="Calibri"/>
              <a:buChar char="-"/>
            </a:pPr>
            <a:r>
              <a:rPr lang="en-US" sz="1600">
                <a:ea typeface="+mn-lt"/>
                <a:cs typeface="+mn-lt"/>
              </a:rPr>
              <a:t>Before this you needed codes and commands to use computer functions – command line interface (OS) </a:t>
            </a:r>
            <a:endParaRPr lang="en-US"/>
          </a:p>
          <a:p>
            <a:pPr>
              <a:lnSpc>
                <a:spcPct val="91000"/>
              </a:lnSpc>
            </a:pPr>
            <a:r>
              <a:rPr lang="en-US" sz="2000" b="1" u="sng">
                <a:solidFill>
                  <a:schemeClr val="accent1">
                    <a:lumMod val="76000"/>
                  </a:schemeClr>
                </a:solidFill>
              </a:rPr>
              <a:t>Three main parts of GUI program:</a:t>
            </a:r>
          </a:p>
          <a:p>
            <a:pPr marL="731520" lvl="1" indent="-457200">
              <a:lnSpc>
                <a:spcPct val="91000"/>
              </a:lnSpc>
              <a:buFont typeface="Calibri"/>
              <a:buChar char="-"/>
            </a:pPr>
            <a:r>
              <a:rPr lang="en-US" sz="1600" b="1">
                <a:solidFill>
                  <a:schemeClr val="accent1">
                    <a:lumMod val="76000"/>
                  </a:schemeClr>
                </a:solidFill>
              </a:rPr>
              <a:t>Frames</a:t>
            </a:r>
            <a:r>
              <a:rPr lang="en-US" sz="1600"/>
              <a:t>; main window that contains the visual elements.</a:t>
            </a:r>
          </a:p>
          <a:p>
            <a:pPr marL="731520" lvl="1" indent="-457200">
              <a:lnSpc>
                <a:spcPct val="91000"/>
              </a:lnSpc>
              <a:buFont typeface="Calibri"/>
              <a:buChar char="-"/>
            </a:pPr>
            <a:r>
              <a:rPr lang="en-US" sz="1600" b="1">
                <a:solidFill>
                  <a:schemeClr val="accent1">
                    <a:lumMod val="76000"/>
                  </a:schemeClr>
                </a:solidFill>
              </a:rPr>
              <a:t>Codes</a:t>
            </a:r>
            <a:r>
              <a:rPr lang="en-US" sz="1600"/>
              <a:t>; programming logic/instructions that defines functionality/behavior of GUI</a:t>
            </a:r>
          </a:p>
          <a:p>
            <a:pPr marL="731520" lvl="1" indent="-457200">
              <a:lnSpc>
                <a:spcPct val="91000"/>
              </a:lnSpc>
              <a:buFont typeface="Calibri"/>
              <a:buChar char="-"/>
            </a:pPr>
            <a:r>
              <a:rPr lang="en-US" sz="1600" b="1">
                <a:solidFill>
                  <a:schemeClr val="accent1">
                    <a:lumMod val="76000"/>
                  </a:schemeClr>
                </a:solidFill>
              </a:rPr>
              <a:t>Events</a:t>
            </a:r>
            <a:r>
              <a:rPr lang="en-US" sz="1600"/>
              <a:t>; actions that trigger specific responses</a:t>
            </a:r>
          </a:p>
        </p:txBody>
      </p:sp>
      <p:pic>
        <p:nvPicPr>
          <p:cNvPr id="4" name="Picture 3" descr="Hey guys, I read an article on the weekend about what Google have been ...">
            <a:extLst>
              <a:ext uri="{FF2B5EF4-FFF2-40B4-BE49-F238E27FC236}">
                <a16:creationId xmlns:a16="http://schemas.microsoft.com/office/drawing/2014/main" id="{DA2BA392-80BC-95FF-22C7-3BC8B87DA3C8}"/>
              </a:ext>
            </a:extLst>
          </p:cNvPr>
          <p:cNvPicPr>
            <a:picLocks noChangeAspect="1"/>
          </p:cNvPicPr>
          <p:nvPr/>
        </p:nvPicPr>
        <p:blipFill>
          <a:blip r:embed="rId3"/>
          <a:stretch>
            <a:fillRect/>
          </a:stretch>
        </p:blipFill>
        <p:spPr>
          <a:xfrm>
            <a:off x="6498566" y="2512443"/>
            <a:ext cx="5334001" cy="4032850"/>
          </a:xfrm>
          <a:prstGeom prst="rect">
            <a:avLst/>
          </a:prstGeom>
        </p:spPr>
      </p:pic>
    </p:spTree>
    <p:extLst>
      <p:ext uri="{BB962C8B-B14F-4D97-AF65-F5344CB8AC3E}">
        <p14:creationId xmlns:p14="http://schemas.microsoft.com/office/powerpoint/2010/main" val="1844492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1715-A7DD-7CA5-4EAB-5F28539A39F5}"/>
              </a:ext>
            </a:extLst>
          </p:cNvPr>
          <p:cNvSpPr>
            <a:spLocks noGrp="1"/>
          </p:cNvSpPr>
          <p:nvPr>
            <p:ph type="title"/>
          </p:nvPr>
        </p:nvSpPr>
        <p:spPr/>
        <p:txBody>
          <a:bodyPr/>
          <a:lstStyle/>
          <a:p>
            <a:r>
              <a:rPr lang="en-US"/>
              <a:t>History of </a:t>
            </a:r>
            <a:r>
              <a:rPr lang="en-US" err="1"/>
              <a:t>guis</a:t>
            </a:r>
            <a:endParaRPr lang="en-US"/>
          </a:p>
        </p:txBody>
      </p:sp>
      <p:sp>
        <p:nvSpPr>
          <p:cNvPr id="9" name="Content Placeholder 8">
            <a:extLst>
              <a:ext uri="{FF2B5EF4-FFF2-40B4-BE49-F238E27FC236}">
                <a16:creationId xmlns:a16="http://schemas.microsoft.com/office/drawing/2014/main" id="{15BD592F-5A5F-8768-CECE-52154F72ECAF}"/>
              </a:ext>
            </a:extLst>
          </p:cNvPr>
          <p:cNvSpPr>
            <a:spLocks noGrp="1"/>
          </p:cNvSpPr>
          <p:nvPr>
            <p:ph idx="1"/>
          </p:nvPr>
        </p:nvSpPr>
        <p:spPr>
          <a:xfrm>
            <a:off x="263810" y="2587752"/>
            <a:ext cx="5145728" cy="3593592"/>
          </a:xfrm>
        </p:spPr>
        <p:txBody>
          <a:bodyPr vert="horz" lIns="91440" tIns="45720" rIns="91440" bIns="45720" rtlCol="0" anchor="t">
            <a:normAutofit fontScale="77500" lnSpcReduction="20000"/>
          </a:bodyPr>
          <a:lstStyle/>
          <a:p>
            <a:pPr marL="457200" indent="-457200">
              <a:buFont typeface="Calibri" panose="020B0604020202020204" pitchFamily="34" charset="0"/>
              <a:buChar char="-"/>
            </a:pPr>
            <a:r>
              <a:rPr lang="en-US">
                <a:ea typeface="+mn-lt"/>
                <a:cs typeface="+mn-lt"/>
              </a:rPr>
              <a:t>1973: First GUI was created in 1973 by computer engineers at Xerox Palo Alto Research Center (PARC). </a:t>
            </a:r>
            <a:endParaRPr lang="en-US"/>
          </a:p>
          <a:p>
            <a:pPr marL="457200" indent="-457200">
              <a:buFont typeface="Calibri" panose="020B0604020202020204" pitchFamily="34" charset="0"/>
              <a:buChar char="-"/>
            </a:pPr>
            <a:r>
              <a:rPr lang="en-US">
                <a:ea typeface="+mn-lt"/>
                <a:cs typeface="+mn-lt"/>
              </a:rPr>
              <a:t>1984: Apple's Macintosh PC System 1 was the first personal computer with a mouse and GUI. </a:t>
            </a:r>
            <a:br>
              <a:rPr lang="en-US">
                <a:ea typeface="+mn-lt"/>
                <a:cs typeface="+mn-lt"/>
              </a:rPr>
            </a:br>
            <a:br>
              <a:rPr lang="en-US">
                <a:ea typeface="+mn-lt"/>
                <a:cs typeface="+mn-lt"/>
              </a:rPr>
            </a:br>
            <a:r>
              <a:rPr lang="en-US">
                <a:ea typeface="+mn-lt"/>
                <a:cs typeface="+mn-lt"/>
              </a:rPr>
              <a:t>Menu bar to access files, apps, and system features, a calculator, alarm clock, notepad, control panel for adjusting volume, date and time and mouse settings. </a:t>
            </a:r>
            <a:endParaRPr lang="en-US"/>
          </a:p>
          <a:p>
            <a:endParaRPr lang="en-US"/>
          </a:p>
        </p:txBody>
      </p:sp>
      <p:pic>
        <p:nvPicPr>
          <p:cNvPr id="11" name="Picture 10" descr="17 Years of Classic Mac OS Design History - 56 Images - Version Museum">
            <a:extLst>
              <a:ext uri="{FF2B5EF4-FFF2-40B4-BE49-F238E27FC236}">
                <a16:creationId xmlns:a16="http://schemas.microsoft.com/office/drawing/2014/main" id="{9AE0AA25-97DF-AA6A-B58C-EB14B0D4C47D}"/>
              </a:ext>
            </a:extLst>
          </p:cNvPr>
          <p:cNvPicPr>
            <a:picLocks noChangeAspect="1"/>
          </p:cNvPicPr>
          <p:nvPr/>
        </p:nvPicPr>
        <p:blipFill>
          <a:blip r:embed="rId3"/>
          <a:stretch>
            <a:fillRect/>
          </a:stretch>
        </p:blipFill>
        <p:spPr>
          <a:xfrm>
            <a:off x="5575539" y="2313676"/>
            <a:ext cx="6317412" cy="4229100"/>
          </a:xfrm>
          <a:prstGeom prst="rect">
            <a:avLst/>
          </a:prstGeom>
        </p:spPr>
      </p:pic>
    </p:spTree>
    <p:extLst>
      <p:ext uri="{BB962C8B-B14F-4D97-AF65-F5344CB8AC3E}">
        <p14:creationId xmlns:p14="http://schemas.microsoft.com/office/powerpoint/2010/main" val="3796175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7B039-4B62-32FE-9FA1-A79F22965BCB}"/>
              </a:ext>
            </a:extLst>
          </p:cNvPr>
          <p:cNvSpPr>
            <a:spLocks noGrp="1"/>
          </p:cNvSpPr>
          <p:nvPr>
            <p:ph type="title"/>
          </p:nvPr>
        </p:nvSpPr>
        <p:spPr>
          <a:xfrm>
            <a:off x="960121" y="3158092"/>
            <a:ext cx="5128260" cy="2969754"/>
          </a:xfrm>
        </p:spPr>
        <p:txBody>
          <a:bodyPr>
            <a:normAutofit/>
          </a:bodyPr>
          <a:lstStyle/>
          <a:p>
            <a:r>
              <a:rPr lang="en-US">
                <a:solidFill>
                  <a:schemeClr val="tx1"/>
                </a:solidFill>
              </a:rPr>
              <a:t>Guis now</a:t>
            </a:r>
          </a:p>
        </p:txBody>
      </p:sp>
      <p:pic>
        <p:nvPicPr>
          <p:cNvPr id="6" name="Picture 5" descr="ATM Interface for Wells Fargo by Graham Hicks on Dribbble">
            <a:extLst>
              <a:ext uri="{FF2B5EF4-FFF2-40B4-BE49-F238E27FC236}">
                <a16:creationId xmlns:a16="http://schemas.microsoft.com/office/drawing/2014/main" id="{B7669666-0E57-7E4A-B720-165C901B6F15}"/>
              </a:ext>
            </a:extLst>
          </p:cNvPr>
          <p:cNvPicPr>
            <a:picLocks noChangeAspect="1"/>
          </p:cNvPicPr>
          <p:nvPr/>
        </p:nvPicPr>
        <p:blipFill>
          <a:blip r:embed="rId3"/>
          <a:srcRect t="597" r="2" b="12318"/>
          <a:stretch/>
        </p:blipFill>
        <p:spPr>
          <a:xfrm>
            <a:off x="20" y="10"/>
            <a:ext cx="4059916" cy="2651750"/>
          </a:xfrm>
          <a:prstGeom prst="rect">
            <a:avLst/>
          </a:prstGeom>
        </p:spPr>
      </p:pic>
      <p:pic>
        <p:nvPicPr>
          <p:cNvPr id="4" name="Content Placeholder 3" descr="Graphical User Interface Examples | Mac OS User Interface Design ...">
            <a:extLst>
              <a:ext uri="{FF2B5EF4-FFF2-40B4-BE49-F238E27FC236}">
                <a16:creationId xmlns:a16="http://schemas.microsoft.com/office/drawing/2014/main" id="{2FF78E92-EFC1-3E72-F969-83AA2000EDD5}"/>
              </a:ext>
            </a:extLst>
          </p:cNvPr>
          <p:cNvPicPr>
            <a:picLocks noChangeAspect="1"/>
          </p:cNvPicPr>
          <p:nvPr/>
        </p:nvPicPr>
        <p:blipFill>
          <a:blip r:embed="rId4"/>
          <a:srcRect l="8950" r="2050"/>
          <a:stretch/>
        </p:blipFill>
        <p:spPr>
          <a:xfrm>
            <a:off x="4058412" y="10"/>
            <a:ext cx="4069080" cy="2651750"/>
          </a:xfrm>
          <a:prstGeom prst="rect">
            <a:avLst/>
          </a:prstGeom>
        </p:spPr>
      </p:pic>
      <p:pic>
        <p:nvPicPr>
          <p:cNvPr id="5" name="Picture 4" descr="Graphical User Interface Examples | User Interface Design Examples ...">
            <a:extLst>
              <a:ext uri="{FF2B5EF4-FFF2-40B4-BE49-F238E27FC236}">
                <a16:creationId xmlns:a16="http://schemas.microsoft.com/office/drawing/2014/main" id="{50022160-F9E9-206A-4AE6-ED028B2D4194}"/>
              </a:ext>
            </a:extLst>
          </p:cNvPr>
          <p:cNvPicPr>
            <a:picLocks noChangeAspect="1"/>
          </p:cNvPicPr>
          <p:nvPr/>
        </p:nvPicPr>
        <p:blipFill>
          <a:blip r:embed="rId5"/>
          <a:srcRect r="14003" b="-2"/>
          <a:stretch/>
        </p:blipFill>
        <p:spPr>
          <a:xfrm>
            <a:off x="8125968" y="-1"/>
            <a:ext cx="4072128" cy="2651760"/>
          </a:xfrm>
          <a:prstGeom prst="rect">
            <a:avLst/>
          </a:prstGeom>
        </p:spPr>
      </p:pic>
      <p:pic>
        <p:nvPicPr>
          <p:cNvPr id="7" name="Content Placeholder 6" descr="Graphical User Interface">
            <a:extLst>
              <a:ext uri="{FF2B5EF4-FFF2-40B4-BE49-F238E27FC236}">
                <a16:creationId xmlns:a16="http://schemas.microsoft.com/office/drawing/2014/main" id="{D1441FBF-B706-F077-4FAD-683D818F2C86}"/>
              </a:ext>
            </a:extLst>
          </p:cNvPr>
          <p:cNvPicPr>
            <a:picLocks noGrp="1" noChangeAspect="1"/>
          </p:cNvPicPr>
          <p:nvPr>
            <p:ph idx="1"/>
          </p:nvPr>
        </p:nvPicPr>
        <p:blipFill>
          <a:blip r:embed="rId6"/>
          <a:stretch>
            <a:fillRect/>
          </a:stretch>
        </p:blipFill>
        <p:spPr>
          <a:xfrm>
            <a:off x="10165890" y="2750209"/>
            <a:ext cx="1982629" cy="3765729"/>
          </a:xfrm>
        </p:spPr>
      </p:pic>
      <p:pic>
        <p:nvPicPr>
          <p:cNvPr id="8" name="Picture 7" descr="Roku Ultra 4K Streaming Media Player Review - IGN">
            <a:extLst>
              <a:ext uri="{FF2B5EF4-FFF2-40B4-BE49-F238E27FC236}">
                <a16:creationId xmlns:a16="http://schemas.microsoft.com/office/drawing/2014/main" id="{15922776-1979-BCA3-9BF2-774A9235C6AE}"/>
              </a:ext>
            </a:extLst>
          </p:cNvPr>
          <p:cNvPicPr>
            <a:picLocks noChangeAspect="1"/>
          </p:cNvPicPr>
          <p:nvPr/>
        </p:nvPicPr>
        <p:blipFill>
          <a:blip r:embed="rId7"/>
          <a:stretch>
            <a:fillRect/>
          </a:stretch>
        </p:blipFill>
        <p:spPr>
          <a:xfrm>
            <a:off x="4652512" y="3160326"/>
            <a:ext cx="5187350" cy="2895234"/>
          </a:xfrm>
          <a:prstGeom prst="rect">
            <a:avLst/>
          </a:prstGeom>
        </p:spPr>
      </p:pic>
    </p:spTree>
    <p:extLst>
      <p:ext uri="{BB962C8B-B14F-4D97-AF65-F5344CB8AC3E}">
        <p14:creationId xmlns:p14="http://schemas.microsoft.com/office/powerpoint/2010/main" val="29307347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B2EC3-92C0-7892-FFFC-6395E0B88BE1}"/>
              </a:ext>
            </a:extLst>
          </p:cNvPr>
          <p:cNvSpPr>
            <a:spLocks noGrp="1"/>
          </p:cNvSpPr>
          <p:nvPr>
            <p:ph idx="1"/>
          </p:nvPr>
        </p:nvSpPr>
        <p:spPr>
          <a:xfrm>
            <a:off x="471769" y="2829466"/>
            <a:ext cx="4822125" cy="3505200"/>
          </a:xfrm>
        </p:spPr>
        <p:txBody>
          <a:bodyPr vert="horz" lIns="91440" tIns="45720" rIns="91440" bIns="45720" rtlCol="0" anchor="t">
            <a:normAutofit/>
          </a:bodyPr>
          <a:lstStyle/>
          <a:p>
            <a:pPr marL="457200" indent="-457200">
              <a:buFont typeface="Calibri" panose="020B0604020202020204" pitchFamily="34" charset="0"/>
              <a:buChar char="-"/>
            </a:pPr>
            <a:r>
              <a:rPr lang="en-US" sz="3200"/>
              <a:t>STEP 1: </a:t>
            </a:r>
            <a:r>
              <a:rPr lang="en-US" sz="3200">
                <a:solidFill>
                  <a:srgbClr val="1987D1"/>
                </a:solidFill>
              </a:rPr>
              <a:t>VS Code</a:t>
            </a:r>
          </a:p>
          <a:p>
            <a:pPr marL="457200" indent="-457200">
              <a:buFont typeface="Calibri" panose="020B0604020202020204" pitchFamily="34" charset="0"/>
              <a:buChar char="-"/>
            </a:pPr>
            <a:endParaRPr lang="en-US" sz="3200"/>
          </a:p>
          <a:p>
            <a:pPr marL="457200" indent="-457200">
              <a:buFont typeface="Calibri" panose="020B0604020202020204" pitchFamily="34" charset="0"/>
              <a:buChar char="-"/>
            </a:pPr>
            <a:r>
              <a:rPr lang="en-US" sz="3200"/>
              <a:t>STEP 2: </a:t>
            </a:r>
            <a:r>
              <a:rPr lang="en-US" sz="3200">
                <a:solidFill>
                  <a:srgbClr val="E9CB4F"/>
                </a:solidFill>
              </a:rPr>
              <a:t>Python</a:t>
            </a:r>
            <a:r>
              <a:rPr lang="en-US" sz="3200">
                <a:solidFill>
                  <a:srgbClr val="FFDE56"/>
                </a:solidFill>
              </a:rPr>
              <a:t> </a:t>
            </a:r>
          </a:p>
          <a:p>
            <a:pPr marL="457200" indent="-457200">
              <a:buFont typeface="Calibri" panose="020B0604020202020204" pitchFamily="34" charset="0"/>
              <a:buChar char="-"/>
            </a:pPr>
            <a:endParaRPr lang="en-US" sz="3200"/>
          </a:p>
          <a:p>
            <a:pPr marL="457200" indent="-457200">
              <a:buFont typeface="Calibri" panose="020B0604020202020204" pitchFamily="34" charset="0"/>
              <a:buChar char="-"/>
            </a:pPr>
            <a:r>
              <a:rPr lang="en-US" sz="3200"/>
              <a:t>STEP 3: </a:t>
            </a:r>
            <a:r>
              <a:rPr lang="en-US" sz="3200">
                <a:solidFill>
                  <a:srgbClr val="4FC7AE"/>
                </a:solidFill>
              </a:rPr>
              <a:t>Tkinter</a:t>
            </a:r>
          </a:p>
        </p:txBody>
      </p:sp>
      <p:pic>
        <p:nvPicPr>
          <p:cNvPr id="1030" name="Picture 6" descr="GitHub - viatsko/awesome-vscode: 🎨 A curated list of delightful VS Code  packages and resources.">
            <a:extLst>
              <a:ext uri="{FF2B5EF4-FFF2-40B4-BE49-F238E27FC236}">
                <a16:creationId xmlns:a16="http://schemas.microsoft.com/office/drawing/2014/main" id="{36426BD3-E82A-28EE-A0F7-75DB2E627E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25" r="11447" b="19556"/>
          <a:stretch/>
        </p:blipFill>
        <p:spPr bwMode="auto">
          <a:xfrm>
            <a:off x="5626463" y="2659380"/>
            <a:ext cx="1739086" cy="15392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47BA1E3-3C6B-19E9-2CA8-8994A00A09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631" b="13519"/>
          <a:stretch/>
        </p:blipFill>
        <p:spPr bwMode="auto">
          <a:xfrm>
            <a:off x="8958895" y="2578608"/>
            <a:ext cx="1637608" cy="170078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836AF3D-5B5E-FFE4-9410-D0DA09E25B5D}"/>
              </a:ext>
            </a:extLst>
          </p:cNvPr>
          <p:cNvSpPr txBox="1">
            <a:spLocks/>
          </p:cNvSpPr>
          <p:nvPr/>
        </p:nvSpPr>
        <p:spPr>
          <a:xfrm>
            <a:off x="960120" y="317814"/>
            <a:ext cx="10268712" cy="17007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a:t>Set Up :</a:t>
            </a:r>
          </a:p>
        </p:txBody>
      </p:sp>
      <p:pic>
        <p:nvPicPr>
          <p:cNvPr id="12" name="Picture 11">
            <a:extLst>
              <a:ext uri="{FF2B5EF4-FFF2-40B4-BE49-F238E27FC236}">
                <a16:creationId xmlns:a16="http://schemas.microsoft.com/office/drawing/2014/main" id="{7037DF2D-CB72-4816-52AD-D49F95E7201F}"/>
              </a:ext>
            </a:extLst>
          </p:cNvPr>
          <p:cNvPicPr>
            <a:picLocks noChangeAspect="1"/>
          </p:cNvPicPr>
          <p:nvPr/>
        </p:nvPicPr>
        <p:blipFill>
          <a:blip r:embed="rId5"/>
          <a:stretch>
            <a:fillRect/>
          </a:stretch>
        </p:blipFill>
        <p:spPr>
          <a:xfrm>
            <a:off x="6094475" y="4920174"/>
            <a:ext cx="4558895" cy="1191868"/>
          </a:xfrm>
          <a:prstGeom prst="rect">
            <a:avLst/>
          </a:prstGeom>
        </p:spPr>
      </p:pic>
    </p:spTree>
    <p:extLst>
      <p:ext uri="{BB962C8B-B14F-4D97-AF65-F5344CB8AC3E}">
        <p14:creationId xmlns:p14="http://schemas.microsoft.com/office/powerpoint/2010/main" val="178965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E599-3D09-0817-3489-B9492C29F9EC}"/>
              </a:ext>
            </a:extLst>
          </p:cNvPr>
          <p:cNvSpPr>
            <a:spLocks noGrp="1"/>
          </p:cNvSpPr>
          <p:nvPr>
            <p:ph type="title"/>
          </p:nvPr>
        </p:nvSpPr>
        <p:spPr/>
        <p:txBody>
          <a:bodyPr/>
          <a:lstStyle/>
          <a:p>
            <a:r>
              <a:rPr lang="en-US"/>
              <a:t>Intro to Tkinter</a:t>
            </a:r>
          </a:p>
        </p:txBody>
      </p:sp>
      <p:sp>
        <p:nvSpPr>
          <p:cNvPr id="5" name="Content Placeholder 4">
            <a:extLst>
              <a:ext uri="{FF2B5EF4-FFF2-40B4-BE49-F238E27FC236}">
                <a16:creationId xmlns:a16="http://schemas.microsoft.com/office/drawing/2014/main" id="{94F4D4B7-6E6B-BA42-FBA2-2F61E39ADD47}"/>
              </a:ext>
            </a:extLst>
          </p:cNvPr>
          <p:cNvSpPr>
            <a:spLocks noGrp="1"/>
          </p:cNvSpPr>
          <p:nvPr>
            <p:ph idx="1"/>
          </p:nvPr>
        </p:nvSpPr>
        <p:spPr>
          <a:xfrm>
            <a:off x="449177" y="2765981"/>
            <a:ext cx="6208297" cy="3473274"/>
          </a:xfrm>
        </p:spPr>
        <p:txBody>
          <a:bodyPr>
            <a:normAutofit/>
          </a:bodyPr>
          <a:lstStyle/>
          <a:p>
            <a:pPr marL="457200" indent="-457200">
              <a:buFont typeface="System Font Regular"/>
              <a:buChar char="-"/>
            </a:pPr>
            <a:r>
              <a:rPr lang="en-US" sz="2400"/>
              <a:t>Standard GUI library for Python.</a:t>
            </a:r>
          </a:p>
          <a:p>
            <a:pPr marL="457200" indent="-457200">
              <a:buFont typeface="System Font Regular"/>
              <a:buChar char="-"/>
            </a:pPr>
            <a:r>
              <a:rPr lang="en-US" sz="2400"/>
              <a:t>Highly recommended for beginners!</a:t>
            </a:r>
          </a:p>
          <a:p>
            <a:pPr marL="457200" indent="-457200">
              <a:buFont typeface="System Font Regular"/>
              <a:buChar char="-"/>
            </a:pPr>
            <a:r>
              <a:rPr lang="en-US" sz="2400"/>
              <a:t>Three main parts:</a:t>
            </a:r>
          </a:p>
          <a:p>
            <a:pPr marL="731520" lvl="1" indent="-457200">
              <a:buFont typeface="System Font Regular"/>
              <a:buChar char="-"/>
            </a:pPr>
            <a:r>
              <a:rPr lang="en-US"/>
              <a:t>The library</a:t>
            </a:r>
          </a:p>
          <a:p>
            <a:pPr marL="731520" lvl="1" indent="-457200">
              <a:buFont typeface="System Font Regular"/>
              <a:buChar char="-"/>
            </a:pPr>
            <a:r>
              <a:rPr lang="en-US"/>
              <a:t>Main window</a:t>
            </a:r>
          </a:p>
          <a:p>
            <a:pPr marL="731520" lvl="1" indent="-457200">
              <a:buFont typeface="System Font Regular"/>
              <a:buChar char="-"/>
            </a:pPr>
            <a:r>
              <a:rPr lang="en-US"/>
              <a:t>Main event loop </a:t>
            </a:r>
          </a:p>
        </p:txBody>
      </p:sp>
      <p:pic>
        <p:nvPicPr>
          <p:cNvPr id="6" name="Picture 5">
            <a:extLst>
              <a:ext uri="{FF2B5EF4-FFF2-40B4-BE49-F238E27FC236}">
                <a16:creationId xmlns:a16="http://schemas.microsoft.com/office/drawing/2014/main" id="{DE081BD3-0A0C-259B-2192-A90500963ADD}"/>
              </a:ext>
            </a:extLst>
          </p:cNvPr>
          <p:cNvPicPr>
            <a:picLocks noChangeAspect="1"/>
          </p:cNvPicPr>
          <p:nvPr/>
        </p:nvPicPr>
        <p:blipFill>
          <a:blip r:embed="rId3"/>
          <a:srcRect b="81773"/>
          <a:stretch/>
        </p:blipFill>
        <p:spPr>
          <a:xfrm>
            <a:off x="1148560" y="4369093"/>
            <a:ext cx="2870200" cy="439822"/>
          </a:xfrm>
          <a:prstGeom prst="rect">
            <a:avLst/>
          </a:prstGeom>
        </p:spPr>
      </p:pic>
      <p:pic>
        <p:nvPicPr>
          <p:cNvPr id="7" name="Picture 6">
            <a:extLst>
              <a:ext uri="{FF2B5EF4-FFF2-40B4-BE49-F238E27FC236}">
                <a16:creationId xmlns:a16="http://schemas.microsoft.com/office/drawing/2014/main" id="{78BC16D0-478B-823B-B96F-279C59E727F0}"/>
              </a:ext>
            </a:extLst>
          </p:cNvPr>
          <p:cNvPicPr>
            <a:picLocks noChangeAspect="1"/>
          </p:cNvPicPr>
          <p:nvPr/>
        </p:nvPicPr>
        <p:blipFill>
          <a:blip r:embed="rId3"/>
          <a:srcRect t="81773" r="23340"/>
          <a:stretch/>
        </p:blipFill>
        <p:spPr>
          <a:xfrm>
            <a:off x="1148560" y="5352151"/>
            <a:ext cx="2200288" cy="439823"/>
          </a:xfrm>
          <a:prstGeom prst="rect">
            <a:avLst/>
          </a:prstGeom>
        </p:spPr>
      </p:pic>
      <p:pic>
        <p:nvPicPr>
          <p:cNvPr id="8" name="Picture 7">
            <a:extLst>
              <a:ext uri="{FF2B5EF4-FFF2-40B4-BE49-F238E27FC236}">
                <a16:creationId xmlns:a16="http://schemas.microsoft.com/office/drawing/2014/main" id="{13BF86BD-EA6D-8DE4-2F60-0DAF74264290}"/>
              </a:ext>
            </a:extLst>
          </p:cNvPr>
          <p:cNvPicPr>
            <a:picLocks noChangeAspect="1"/>
          </p:cNvPicPr>
          <p:nvPr/>
        </p:nvPicPr>
        <p:blipFill>
          <a:blip r:embed="rId3"/>
          <a:srcRect t="38836" r="27691" b="42937"/>
          <a:stretch/>
        </p:blipFill>
        <p:spPr>
          <a:xfrm>
            <a:off x="1148560" y="4853854"/>
            <a:ext cx="2075414" cy="439823"/>
          </a:xfrm>
          <a:prstGeom prst="rect">
            <a:avLst/>
          </a:prstGeom>
        </p:spPr>
      </p:pic>
      <p:pic>
        <p:nvPicPr>
          <p:cNvPr id="2050" name="Picture 2" descr="Tkinter Tutorial">
            <a:extLst>
              <a:ext uri="{FF2B5EF4-FFF2-40B4-BE49-F238E27FC236}">
                <a16:creationId xmlns:a16="http://schemas.microsoft.com/office/drawing/2014/main" id="{9E31DF5D-4D99-2BF7-2263-0E0476F11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6579" y="2597246"/>
            <a:ext cx="3903183" cy="390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032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1C797-8BCD-EA44-4507-E72EEFF34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04595-49E7-CD13-31BE-D8464E3CE510}"/>
              </a:ext>
            </a:extLst>
          </p:cNvPr>
          <p:cNvSpPr>
            <a:spLocks noGrp="1"/>
          </p:cNvSpPr>
          <p:nvPr>
            <p:ph type="title"/>
          </p:nvPr>
        </p:nvSpPr>
        <p:spPr/>
        <p:txBody>
          <a:bodyPr>
            <a:normAutofit/>
          </a:bodyPr>
          <a:lstStyle/>
          <a:p>
            <a:r>
              <a:rPr lang="en-US"/>
              <a:t>Calculator Gui Example</a:t>
            </a:r>
          </a:p>
        </p:txBody>
      </p:sp>
      <p:pic>
        <p:nvPicPr>
          <p:cNvPr id="4" name="Screen Recording 2024-10-08 at 5.26.35 PM.mov">
            <a:hlinkClick r:id="" action="ppaction://media"/>
            <a:extLst>
              <a:ext uri="{FF2B5EF4-FFF2-40B4-BE49-F238E27FC236}">
                <a16:creationId xmlns:a16="http://schemas.microsoft.com/office/drawing/2014/main" id="{549F6F58-C40B-885C-E2CA-898EB81E70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4282" y="2489865"/>
            <a:ext cx="6963509" cy="4043328"/>
          </a:xfrm>
          <a:prstGeom prst="rect">
            <a:avLst/>
          </a:prstGeom>
        </p:spPr>
      </p:pic>
    </p:spTree>
    <p:extLst>
      <p:ext uri="{BB962C8B-B14F-4D97-AF65-F5344CB8AC3E}">
        <p14:creationId xmlns:p14="http://schemas.microsoft.com/office/powerpoint/2010/main" val="384555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6B86-DB25-75AD-ECB7-212DA2E8FA37}"/>
              </a:ext>
            </a:extLst>
          </p:cNvPr>
          <p:cNvSpPr>
            <a:spLocks noGrp="1"/>
          </p:cNvSpPr>
          <p:nvPr>
            <p:ph type="title"/>
          </p:nvPr>
        </p:nvSpPr>
        <p:spPr/>
        <p:txBody>
          <a:bodyPr>
            <a:normAutofit/>
          </a:bodyPr>
          <a:lstStyle/>
          <a:p>
            <a:r>
              <a:rPr lang="en-US"/>
              <a:t>Calculator </a:t>
            </a:r>
            <a:r>
              <a:rPr lang="en-US" err="1"/>
              <a:t>GUi</a:t>
            </a:r>
            <a:r>
              <a:rPr lang="en-US"/>
              <a:t> code</a:t>
            </a:r>
          </a:p>
        </p:txBody>
      </p:sp>
      <p:pic>
        <p:nvPicPr>
          <p:cNvPr id="9" name="Picture 8" descr="A screen shot of a computer program&#10;&#10;Description automatically generated">
            <a:extLst>
              <a:ext uri="{FF2B5EF4-FFF2-40B4-BE49-F238E27FC236}">
                <a16:creationId xmlns:a16="http://schemas.microsoft.com/office/drawing/2014/main" id="{02F58931-1369-182E-567F-D2320EAD0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42" y="2308276"/>
            <a:ext cx="5613757" cy="4482130"/>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FE6323B0-0ED5-50CF-4AC8-DB2B63BDE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7914" y="2308276"/>
            <a:ext cx="4603432" cy="4482130"/>
          </a:xfrm>
          <a:prstGeom prst="rect">
            <a:avLst/>
          </a:prstGeom>
        </p:spPr>
      </p:pic>
    </p:spTree>
    <p:extLst>
      <p:ext uri="{BB962C8B-B14F-4D97-AF65-F5344CB8AC3E}">
        <p14:creationId xmlns:p14="http://schemas.microsoft.com/office/powerpoint/2010/main" val="360974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1C797-8BCD-EA44-4507-E72EEFF34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04595-49E7-CD13-31BE-D8464E3CE510}"/>
              </a:ext>
            </a:extLst>
          </p:cNvPr>
          <p:cNvSpPr>
            <a:spLocks noGrp="1"/>
          </p:cNvSpPr>
          <p:nvPr>
            <p:ph type="title"/>
          </p:nvPr>
        </p:nvSpPr>
        <p:spPr/>
        <p:txBody>
          <a:bodyPr>
            <a:normAutofit/>
          </a:bodyPr>
          <a:lstStyle/>
          <a:p>
            <a:r>
              <a:rPr lang="en-US"/>
              <a:t>Weather </a:t>
            </a:r>
            <a:r>
              <a:rPr lang="en-US" err="1"/>
              <a:t>GUi</a:t>
            </a:r>
            <a:r>
              <a:rPr lang="en-US"/>
              <a:t> Example</a:t>
            </a:r>
          </a:p>
        </p:txBody>
      </p:sp>
      <p:pic>
        <p:nvPicPr>
          <p:cNvPr id="3" name="Screen Recording 2024-10-08 at 5.42.43 PM.mov">
            <a:hlinkClick r:id="" action="ppaction://media"/>
            <a:extLst>
              <a:ext uri="{FF2B5EF4-FFF2-40B4-BE49-F238E27FC236}">
                <a16:creationId xmlns:a16="http://schemas.microsoft.com/office/drawing/2014/main" id="{DAD74FA9-ACC9-46B6-A63E-F7B6E48B85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25049" y="2356222"/>
            <a:ext cx="6738854" cy="4416239"/>
          </a:xfrm>
          <a:prstGeom prst="rect">
            <a:avLst/>
          </a:prstGeom>
        </p:spPr>
      </p:pic>
    </p:spTree>
    <p:extLst>
      <p:ext uri="{BB962C8B-B14F-4D97-AF65-F5344CB8AC3E}">
        <p14:creationId xmlns:p14="http://schemas.microsoft.com/office/powerpoint/2010/main" val="295735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JuxtaposeVTI">
  <a:themeElements>
    <a:clrScheme name="AnalogousFromDarkSeedLeftStep">
      <a:dk1>
        <a:srgbClr val="000000"/>
      </a:dk1>
      <a:lt1>
        <a:srgbClr val="FFFFFF"/>
      </a:lt1>
      <a:dk2>
        <a:srgbClr val="301B2C"/>
      </a:dk2>
      <a:lt2>
        <a:srgbClr val="F0F3F2"/>
      </a:lt2>
      <a:accent1>
        <a:srgbClr val="C34D7B"/>
      </a:accent1>
      <a:accent2>
        <a:srgbClr val="B13B9A"/>
      </a:accent2>
      <a:accent3>
        <a:srgbClr val="A94DC3"/>
      </a:accent3>
      <a:accent4>
        <a:srgbClr val="663BB1"/>
      </a:accent4>
      <a:accent5>
        <a:srgbClr val="4D53C3"/>
      </a:accent5>
      <a:accent6>
        <a:srgbClr val="3B73B1"/>
      </a:accent6>
      <a:hlink>
        <a:srgbClr val="6A5EC9"/>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1d4dbf5-4004-4469-bfee-df294a9de150}" enabled="0" method="" siteId="{31d4dbf5-4004-4469-bfee-df294a9de150}" removed="1"/>
</clbl:labelList>
</file>

<file path=docProps/app.xml><?xml version="1.0" encoding="utf-8"?>
<Properties xmlns="http://schemas.openxmlformats.org/officeDocument/2006/extended-properties" xmlns:vt="http://schemas.openxmlformats.org/officeDocument/2006/docPropsVTypes">
  <Template>office theme</Template>
  <TotalTime>0</TotalTime>
  <Words>1270</Words>
  <Application>Microsoft Macintosh PowerPoint</Application>
  <PresentationFormat>Widescreen</PresentationFormat>
  <Paragraphs>103</Paragraphs>
  <Slides>19</Slides>
  <Notes>12</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Bembo</vt:lpstr>
      <vt:lpstr>Calibri</vt:lpstr>
      <vt:lpstr>Franklin Gothic Demi Cond</vt:lpstr>
      <vt:lpstr>Franklin Gothic Medium</vt:lpstr>
      <vt:lpstr>System Font Regular</vt:lpstr>
      <vt:lpstr>Wingdings</vt:lpstr>
      <vt:lpstr>JuxtaposeVTI</vt:lpstr>
      <vt:lpstr>GUI Development and Design </vt:lpstr>
      <vt:lpstr>What is a Gui ?</vt:lpstr>
      <vt:lpstr>History of guis</vt:lpstr>
      <vt:lpstr>Guis now</vt:lpstr>
      <vt:lpstr>PowerPoint Presentation</vt:lpstr>
      <vt:lpstr>Intro to Tkinter</vt:lpstr>
      <vt:lpstr>Calculator Gui Example</vt:lpstr>
      <vt:lpstr>Calculator GUi code</vt:lpstr>
      <vt:lpstr>Weather GUi Example</vt:lpstr>
      <vt:lpstr>Weather GUi code</vt:lpstr>
      <vt:lpstr>Menu bar GUi Example</vt:lpstr>
      <vt:lpstr>Menu Bar Gui code</vt:lpstr>
      <vt:lpstr>Application with multiple GUIs </vt:lpstr>
      <vt:lpstr>Application with multiple  GUIs Code</vt:lpstr>
      <vt:lpstr>GUI mc quiz </vt:lpstr>
      <vt:lpstr>PowerPoint Presentation</vt:lpstr>
      <vt:lpstr>PowerPoint Presentation</vt:lpstr>
      <vt:lpstr>Create your own GUI </vt:lpstr>
      <vt:lpstr>Thank you and good luck on your own Gui's!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Afra Noman</cp:lastModifiedBy>
  <cp:revision>2</cp:revision>
  <dcterms:created xsi:type="dcterms:W3CDTF">2024-09-17T17:18:06Z</dcterms:created>
  <dcterms:modified xsi:type="dcterms:W3CDTF">2024-10-17T20:05:15Z</dcterms:modified>
</cp:coreProperties>
</file>